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750" r:id="rId1"/>
  </p:sldMasterIdLst>
  <p:notesMasterIdLst>
    <p:notesMasterId r:id="rId81"/>
  </p:notesMasterIdLst>
  <p:sldIdLst>
    <p:sldId id="325" r:id="rId2"/>
    <p:sldId id="316" r:id="rId3"/>
    <p:sldId id="317" r:id="rId4"/>
    <p:sldId id="318" r:id="rId5"/>
    <p:sldId id="321" r:id="rId6"/>
    <p:sldId id="322" r:id="rId7"/>
    <p:sldId id="324" r:id="rId8"/>
    <p:sldId id="326" r:id="rId9"/>
    <p:sldId id="329" r:id="rId10"/>
    <p:sldId id="330" r:id="rId11"/>
    <p:sldId id="606" r:id="rId12"/>
    <p:sldId id="607" r:id="rId13"/>
    <p:sldId id="407" r:id="rId14"/>
    <p:sldId id="604" r:id="rId15"/>
    <p:sldId id="605" r:id="rId16"/>
    <p:sldId id="404" r:id="rId17"/>
    <p:sldId id="348" r:id="rId18"/>
    <p:sldId id="350" r:id="rId19"/>
    <p:sldId id="620" r:id="rId20"/>
    <p:sldId id="405" r:id="rId21"/>
    <p:sldId id="406" r:id="rId22"/>
    <p:sldId id="611" r:id="rId23"/>
    <p:sldId id="608" r:id="rId24"/>
    <p:sldId id="609" r:id="rId25"/>
    <p:sldId id="339" r:id="rId26"/>
    <p:sldId id="340" r:id="rId27"/>
    <p:sldId id="547" r:id="rId28"/>
    <p:sldId id="341" r:id="rId29"/>
    <p:sldId id="344" r:id="rId30"/>
    <p:sldId id="345" r:id="rId31"/>
    <p:sldId id="548" r:id="rId32"/>
    <p:sldId id="347" r:id="rId33"/>
    <p:sldId id="374" r:id="rId34"/>
    <p:sldId id="600" r:id="rId35"/>
    <p:sldId id="602" r:id="rId36"/>
    <p:sldId id="610" r:id="rId37"/>
    <p:sldId id="426" r:id="rId38"/>
    <p:sldId id="438" r:id="rId39"/>
    <p:sldId id="359" r:id="rId40"/>
    <p:sldId id="379" r:id="rId41"/>
    <p:sldId id="621" r:id="rId42"/>
    <p:sldId id="376" r:id="rId43"/>
    <p:sldId id="622" r:id="rId44"/>
    <p:sldId id="386" r:id="rId45"/>
    <p:sldId id="623" r:id="rId46"/>
    <p:sldId id="590" r:id="rId47"/>
    <p:sldId id="612" r:id="rId48"/>
    <p:sldId id="595" r:id="rId49"/>
    <p:sldId id="613" r:id="rId50"/>
    <p:sldId id="593" r:id="rId51"/>
    <p:sldId id="614" r:id="rId52"/>
    <p:sldId id="597" r:id="rId53"/>
    <p:sldId id="615" r:id="rId54"/>
    <p:sldId id="591" r:id="rId55"/>
    <p:sldId id="616" r:id="rId56"/>
    <p:sldId id="594" r:id="rId57"/>
    <p:sldId id="617" r:id="rId58"/>
    <p:sldId id="592" r:id="rId59"/>
    <p:sldId id="618" r:id="rId60"/>
    <p:sldId id="596" r:id="rId61"/>
    <p:sldId id="619" r:id="rId62"/>
    <p:sldId id="579" r:id="rId63"/>
    <p:sldId id="563" r:id="rId64"/>
    <p:sldId id="567" r:id="rId65"/>
    <p:sldId id="568" r:id="rId66"/>
    <p:sldId id="578" r:id="rId67"/>
    <p:sldId id="569" r:id="rId68"/>
    <p:sldId id="570" r:id="rId69"/>
    <p:sldId id="571" r:id="rId70"/>
    <p:sldId id="580" r:id="rId71"/>
    <p:sldId id="572" r:id="rId72"/>
    <p:sldId id="573" r:id="rId73"/>
    <p:sldId id="574" r:id="rId74"/>
    <p:sldId id="581" r:id="rId75"/>
    <p:sldId id="575" r:id="rId76"/>
    <p:sldId id="576" r:id="rId77"/>
    <p:sldId id="577" r:id="rId78"/>
    <p:sldId id="598" r:id="rId79"/>
    <p:sldId id="599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ntholatum" initials="M" lastIdx="0" clrIdx="0">
    <p:extLst>
      <p:ext uri="{19B8F6BF-5375-455C-9EA6-DF929625EA0E}">
        <p15:presenceInfo xmlns:p15="http://schemas.microsoft.com/office/powerpoint/2012/main" userId="Mentholatu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3740" autoAdjust="0"/>
  </p:normalViewPr>
  <p:slideViewPr>
    <p:cSldViewPr snapToGrid="0">
      <p:cViewPr varScale="1">
        <p:scale>
          <a:sx n="96" d="100"/>
          <a:sy n="96" d="100"/>
        </p:scale>
        <p:origin x="11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-12216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80F40-F96F-4202-8121-647C43524818}" type="datetimeFigureOut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27803-A079-4EF7-B735-9E203C46D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03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中文題目：極化碼基於不同解碼方式之效能分析比較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英文題目：</a:t>
            </a:r>
            <a:r>
              <a:rPr lang="en-US" altLang="zh-TW" dirty="0" smtClean="0"/>
              <a:t>Polar code Over Different Decoding Method For Performance Analysis Comparison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67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舉例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461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並且通道總容量不變：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I(W(1)4)+I(W(2)4)+I(W(3)4)+I(W(4)4)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4×I(W)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56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這一頁要介紹的是這次實驗所使用的脈衝雜訊之一，</a:t>
                </a:r>
                <a:r>
                  <a:rPr lang="en-US" altLang="zh-TW" dirty="0" smtClean="0"/>
                  <a:t>BG</a:t>
                </a:r>
                <a:r>
                  <a:rPr lang="zh-TW" altLang="en-US" dirty="0" smtClean="0"/>
                  <a:t>脈衝模型，簡稱</a:t>
                </a:r>
                <a:r>
                  <a:rPr lang="en-US" altLang="zh-TW" dirty="0" smtClean="0"/>
                  <a:t>BG</a:t>
                </a:r>
                <a:r>
                  <a:rPr lang="zh-TW" altLang="en-US" dirty="0" smtClean="0"/>
                  <a:t>。</a:t>
                </a:r>
              </a:p>
              <a:p>
                <a:r>
                  <a:rPr lang="en-US" altLang="zh-TW" dirty="0" smtClean="0"/>
                  <a:t>BG</a:t>
                </a:r>
                <a:r>
                  <a:rPr lang="zh-TW" altLang="en-US" dirty="0" smtClean="0"/>
                  <a:t>脈衝模型是一種混合型高斯雜訊，具有白努力的性質。</a:t>
                </a:r>
              </a:p>
              <a:p>
                <a:r>
                  <a:rPr lang="zh-TW" altLang="en-US" dirty="0" smtClean="0"/>
                  <a:t>從</a:t>
                </a:r>
                <a:r>
                  <a:rPr lang="en-US" altLang="zh-TW" dirty="0" smtClean="0"/>
                  <a:t>PDF</a:t>
                </a:r>
                <a:r>
                  <a:rPr lang="zh-TW" altLang="en-US" dirty="0" smtClean="0"/>
                  <a:t>可以看到，我們假設實際發生脈衝雜訊的機率為</a:t>
                </a:r>
                <a:r>
                  <a:rPr lang="en-US" altLang="zh-TW" dirty="0" smtClean="0"/>
                  <a:t>P</a:t>
                </a:r>
                <a:r>
                  <a:rPr lang="zh-TW" altLang="en-US" dirty="0" smtClean="0"/>
                  <a:t>，</a:t>
                </a:r>
              </a:p>
              <a:p>
                <a:r>
                  <a:rPr lang="zh-TW" altLang="en-US" dirty="0" smtClean="0"/>
                  <a:t>因此有</a:t>
                </a:r>
                <a:r>
                  <a:rPr lang="en-US" altLang="zh-TW" dirty="0" smtClean="0"/>
                  <a:t>(1-P)</a:t>
                </a:r>
                <a:r>
                  <a:rPr lang="zh-TW" altLang="en-US" dirty="0" smtClean="0"/>
                  <a:t>代表未發生脈衝雜訊的情況，以及發生脈衝的情況</a:t>
                </a:r>
                <a:r>
                  <a:rPr lang="en-US" altLang="zh-TW" dirty="0" smtClean="0"/>
                  <a:t>(P)</a:t>
                </a:r>
                <a:r>
                  <a:rPr lang="zh-TW" altLang="en-US" dirty="0" smtClean="0"/>
                  <a:t>。</a:t>
                </a:r>
              </a:p>
              <a:p>
                <a:r>
                  <a:rPr lang="en-US" altLang="zh-TW" dirty="0" smtClean="0"/>
                  <a:t>G</a:t>
                </a:r>
                <a:r>
                  <a:rPr lang="zh-TW" altLang="en-US" dirty="0" smtClean="0"/>
                  <a:t>函數代表的是</a:t>
                </a:r>
                <a:r>
                  <a:rPr lang="en-US" altLang="zh-TW" dirty="0" smtClean="0"/>
                  <a:t>AWGN</a:t>
                </a:r>
                <a:r>
                  <a:rPr lang="zh-TW" altLang="en-US" dirty="0" smtClean="0"/>
                  <a:t>函數，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zh-TW" altLang="en-US" dirty="0" smtClean="0"/>
                  <a:t>代表的是脈衝雜訊對高斯雜訊</a:t>
                </a:r>
                <a:r>
                  <a:rPr lang="en-US" altLang="zh-TW" dirty="0" smtClean="0"/>
                  <a:t>AWGN</a:t>
                </a:r>
                <a:r>
                  <a:rPr lang="zh-TW" altLang="en-US" dirty="0" smtClean="0"/>
                  <a:t>的能量比值。</a:t>
                </a:r>
              </a:p>
              <a:p>
                <a:r>
                  <a:rPr lang="en-US" altLang="zh-TW" dirty="0" smtClean="0"/>
                  <a:t>P</a:t>
                </a:r>
                <a:r>
                  <a:rPr lang="zh-TW" altLang="en-US" dirty="0" smtClean="0"/>
                  <a:t>則代表的是脈衝雜訊的發生機率。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這一頁要介紹的是這次實驗所使用的脈衝雜訊之一，</a:t>
                </a:r>
                <a:r>
                  <a:rPr lang="en-US" altLang="zh-TW" dirty="0" smtClean="0"/>
                  <a:t>BG</a:t>
                </a:r>
                <a:r>
                  <a:rPr lang="zh-TW" altLang="en-US" dirty="0" smtClean="0"/>
                  <a:t>脈衝模型，簡稱</a:t>
                </a:r>
                <a:r>
                  <a:rPr lang="en-US" altLang="zh-TW" dirty="0" smtClean="0"/>
                  <a:t>BG</a:t>
                </a:r>
                <a:r>
                  <a:rPr lang="zh-TW" altLang="en-US" dirty="0" smtClean="0"/>
                  <a:t>。</a:t>
                </a:r>
              </a:p>
              <a:p>
                <a:r>
                  <a:rPr lang="en-US" altLang="zh-TW" dirty="0" smtClean="0"/>
                  <a:t>BG</a:t>
                </a:r>
                <a:r>
                  <a:rPr lang="zh-TW" altLang="en-US" dirty="0" smtClean="0"/>
                  <a:t>脈衝模型是一種混合型高斯雜訊，具有白努力的性質。</a:t>
                </a:r>
              </a:p>
              <a:p>
                <a:r>
                  <a:rPr lang="zh-TW" altLang="en-US" dirty="0" smtClean="0"/>
                  <a:t>從</a:t>
                </a:r>
                <a:r>
                  <a:rPr lang="en-US" altLang="zh-TW" dirty="0" smtClean="0"/>
                  <a:t>PDF</a:t>
                </a:r>
                <a:r>
                  <a:rPr lang="zh-TW" altLang="en-US" dirty="0" smtClean="0"/>
                  <a:t>可以看到，我們假設實際發生脈衝雜訊的機率為</a:t>
                </a:r>
                <a:r>
                  <a:rPr lang="en-US" altLang="zh-TW" dirty="0" smtClean="0"/>
                  <a:t>P</a:t>
                </a:r>
                <a:r>
                  <a:rPr lang="zh-TW" altLang="en-US" dirty="0" smtClean="0"/>
                  <a:t>，</a:t>
                </a:r>
              </a:p>
              <a:p>
                <a:r>
                  <a:rPr lang="zh-TW" altLang="en-US" dirty="0" smtClean="0"/>
                  <a:t>因此有</a:t>
                </a:r>
                <a:r>
                  <a:rPr lang="en-US" altLang="zh-TW" dirty="0" smtClean="0"/>
                  <a:t>(1-P)</a:t>
                </a:r>
                <a:r>
                  <a:rPr lang="zh-TW" altLang="en-US" dirty="0" smtClean="0"/>
                  <a:t>代表未發生脈衝雜訊的情況，以及發生脈衝的情況</a:t>
                </a:r>
                <a:r>
                  <a:rPr lang="en-US" altLang="zh-TW" dirty="0" smtClean="0"/>
                  <a:t>(P)</a:t>
                </a:r>
                <a:r>
                  <a:rPr lang="zh-TW" altLang="en-US" dirty="0" smtClean="0"/>
                  <a:t>。</a:t>
                </a:r>
              </a:p>
              <a:p>
                <a:r>
                  <a:rPr lang="en-US" altLang="zh-TW" dirty="0" smtClean="0"/>
                  <a:t>G</a:t>
                </a:r>
                <a:r>
                  <a:rPr lang="zh-TW" altLang="en-US" dirty="0" smtClean="0"/>
                  <a:t>函數代表的是</a:t>
                </a:r>
                <a:r>
                  <a:rPr lang="en-US" altLang="zh-TW" dirty="0" smtClean="0"/>
                  <a:t>AWGN</a:t>
                </a:r>
                <a:r>
                  <a:rPr lang="zh-TW" altLang="en-US" dirty="0" smtClean="0"/>
                  <a:t>函數，</a:t>
                </a:r>
                <a:r>
                  <a:rPr lang="zh-TW" altLang="en-US" i="0" smtClean="0">
                    <a:latin typeface="Cambria Math" panose="02040503050406030204" pitchFamily="18" charset="0"/>
                  </a:rPr>
                  <a:t>𝚽</a:t>
                </a:r>
                <a:r>
                  <a:rPr lang="zh-TW" altLang="en-US" dirty="0" smtClean="0"/>
                  <a:t>代表的是脈衝雜訊對高斯雜訊</a:t>
                </a:r>
                <a:r>
                  <a:rPr lang="en-US" altLang="zh-TW" dirty="0" smtClean="0"/>
                  <a:t>AWGN</a:t>
                </a:r>
                <a:r>
                  <a:rPr lang="zh-TW" altLang="en-US" dirty="0" smtClean="0"/>
                  <a:t>的能量比值。</a:t>
                </a:r>
              </a:p>
              <a:p>
                <a:r>
                  <a:rPr lang="en-US" altLang="zh-TW" dirty="0" smtClean="0"/>
                  <a:t>P</a:t>
                </a:r>
                <a:r>
                  <a:rPr lang="zh-TW" altLang="en-US" dirty="0" smtClean="0"/>
                  <a:t>則代表的是脈衝雜訊的發生機率。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289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2800" dirty="0" smtClean="0"/>
                  <a:t>介紹完</a:t>
                </a:r>
                <a:r>
                  <a:rPr lang="en-US" altLang="zh-TW" sz="2800" dirty="0" smtClean="0"/>
                  <a:t>BG</a:t>
                </a:r>
                <a:r>
                  <a:rPr lang="zh-TW" altLang="en-US" sz="2800" dirty="0" smtClean="0"/>
                  <a:t>模型，我們來看另一種脈衝雜訊模型－</a:t>
                </a:r>
                <a:r>
                  <a:rPr lang="en-US" altLang="zh-TW" sz="2800" dirty="0" smtClean="0"/>
                  <a:t>AWAN</a:t>
                </a:r>
                <a:r>
                  <a:rPr lang="zh-TW" altLang="en-US" sz="2800" dirty="0" smtClean="0"/>
                  <a:t>。</a:t>
                </a:r>
              </a:p>
              <a:p>
                <a:r>
                  <a:rPr lang="zh-TW" altLang="en-US" sz="2800" dirty="0" smtClean="0"/>
                  <a:t>由</a:t>
                </a:r>
                <a:r>
                  <a:rPr lang="en-US" altLang="zh-TW" sz="2800" dirty="0" smtClean="0"/>
                  <a:t>PDF</a:t>
                </a:r>
                <a:r>
                  <a:rPr lang="zh-TW" altLang="en-US" sz="2800" dirty="0" smtClean="0"/>
                  <a:t>可知，</a:t>
                </a:r>
                <a:r>
                  <a:rPr lang="en-US" altLang="zh-TW" sz="2800" dirty="0" smtClean="0"/>
                  <a:t>AWAN</a:t>
                </a:r>
                <a:r>
                  <a:rPr lang="zh-TW" altLang="en-US" sz="2800" dirty="0" smtClean="0"/>
                  <a:t>也是一種混合的高斯雜訊，具有</a:t>
                </a:r>
                <a:r>
                  <a:rPr lang="en-US" altLang="zh-TW" sz="2800" dirty="0" err="1" smtClean="0"/>
                  <a:t>Possion</a:t>
                </a:r>
                <a:r>
                  <a:rPr lang="zh-TW" altLang="en-US" sz="2800" dirty="0" smtClean="0"/>
                  <a:t>的疊加性質。</a:t>
                </a:r>
              </a:p>
              <a:p>
                <a:r>
                  <a:rPr lang="zh-TW" altLang="en-US" sz="2800" dirty="0" smtClean="0"/>
                  <a:t>參數</a:t>
                </a:r>
                <a:r>
                  <a:rPr lang="en-US" altLang="zh-TW" sz="2800" dirty="0" smtClean="0"/>
                  <a:t>m</a:t>
                </a:r>
                <a:r>
                  <a:rPr lang="zh-TW" altLang="en-US" sz="2800" dirty="0" smtClean="0"/>
                  <a:t>代表的是</a:t>
                </a:r>
                <a:r>
                  <a:rPr lang="en-US" altLang="zh-TW" sz="2800" dirty="0" err="1" smtClean="0"/>
                  <a:t>Possion</a:t>
                </a:r>
                <a:r>
                  <a:rPr lang="zh-TW" altLang="en-US" sz="2800" dirty="0" smtClean="0"/>
                  <a:t>的疊加項數，因此當</a:t>
                </a:r>
                <a:r>
                  <a:rPr lang="en-US" altLang="zh-TW" sz="2800" dirty="0" smtClean="0"/>
                  <a:t>m=0</a:t>
                </a:r>
                <a:r>
                  <a:rPr lang="zh-TW" altLang="en-US" sz="2800" dirty="0" smtClean="0"/>
                  <a:t>時，</a:t>
                </a:r>
                <a:r>
                  <a:rPr lang="en-US" altLang="zh-TW" sz="2800" dirty="0" smtClean="0"/>
                  <a:t>AWAN</a:t>
                </a:r>
                <a:r>
                  <a:rPr lang="zh-TW" altLang="en-US" sz="2800" dirty="0" smtClean="0"/>
                  <a:t>就會呈現</a:t>
                </a:r>
                <a:r>
                  <a:rPr lang="en-US" altLang="zh-TW" sz="2800" dirty="0" smtClean="0"/>
                  <a:t>AWGN</a:t>
                </a:r>
                <a:r>
                  <a:rPr lang="zh-TW" altLang="en-US" sz="2800" dirty="0" smtClean="0"/>
                  <a:t>的樣貌。</a:t>
                </a:r>
              </a:p>
              <a:p>
                <a:r>
                  <a:rPr lang="zh-TW" altLang="en-US" sz="2800" dirty="0" smtClean="0"/>
                  <a:t>其他的參數如，為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TW" altLang="en-US" sz="2800" dirty="0" smtClean="0"/>
                  <a:t>，代表的是脈衝雜訊能量對</a:t>
                </a:r>
                <a:r>
                  <a:rPr lang="en-US" altLang="zh-TW" sz="2800" dirty="0" smtClean="0"/>
                  <a:t>AWGN</a:t>
                </a:r>
                <a:r>
                  <a:rPr lang="zh-TW" altLang="en-US" sz="2800" dirty="0" smtClean="0"/>
                  <a:t>能量的比值。</a:t>
                </a:r>
              </a:p>
              <a:p>
                <a:r>
                  <a:rPr lang="en-US" altLang="zh-TW" sz="2800" dirty="0" smtClean="0"/>
                  <a:t>A</a:t>
                </a:r>
                <a:r>
                  <a:rPr lang="zh-TW" altLang="en-US" sz="2800" dirty="0" smtClean="0"/>
                  <a:t>則代表的是單位時間內發生脈衝雜訊的個數。</a:t>
                </a:r>
                <a:endParaRPr lang="en-US" altLang="zh-TW" sz="2800" dirty="0" smtClean="0"/>
              </a:p>
              <a:p>
                <a:endParaRPr lang="en-US" altLang="zh-TW" sz="2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0" lang="en-US" altLang="zh-TW" sz="19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kumimoji="0" lang="en-US" altLang="zh-TW" sz="19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TW" altLang="zh-TW" sz="2800" kern="1200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簡單來說</a:t>
                </a:r>
                <a:r>
                  <a:rPr lang="en-US" altLang="zh-TW" sz="2800" kern="1200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AWAN</a:t>
                </a:r>
                <a:r>
                  <a:rPr lang="zh-TW" altLang="zh-TW" sz="2800" kern="1200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脈衝雜訊模型就是由無限項參雜卜松分布的高斯程序的總和</a:t>
                </a:r>
                <a:endParaRPr lang="en-US" altLang="zh-TW" sz="2800" kern="1200" dirty="0" smtClean="0"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2800" i="0">
                    <a:latin typeface="Cambria Math" panose="02040503050406030204" pitchFamily="18" charset="0"/>
                  </a:rPr>
                  <a:t>𝜎</a:t>
                </a:r>
                <a:r>
                  <a:rPr lang="zh-TW" altLang="zh-TW" sz="28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2800" i="0">
                    <a:latin typeface="Cambria Math" panose="02040503050406030204" pitchFamily="18" charset="0"/>
                  </a:rPr>
                  <a:t>𝑚</a:t>
                </a:r>
                <a:r>
                  <a:rPr lang="en-US" altLang="zh-TW" sz="2800" kern="1200" dirty="0" err="1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為第m項的標準差。由於卜松分布的主要權重僅在前面幾項，為降低模擬複雜度故設定m</a:t>
                </a:r>
                <a:r>
                  <a:rPr lang="en-US" altLang="zh-TW" sz="2800" kern="1200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=4。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930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後續模擬部分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將展示傳送端加入脈衝特徵或位置資訊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種為已知脈衝特徵或位置資訊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或另一種為未知資訊並利用裁剪器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觀察不同情境下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不同解碼方式解碼效能的變化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412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0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利用巴氏參數估測通道可靠度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後續模擬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巴氏參數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會應用在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AWAN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和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BG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脈衝模型通道上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之後會有這兩種雜訊模擬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利用巴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氏參數估測通道可靠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度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後續模擬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巴氏參數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會應用在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AWAN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和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BG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脈衝模型通道上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之後會有這兩種雜訊模擬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巴氏參數適用於二進制刪除通道</a:t>
                </a:r>
                <a:r>
                  <a:rPr lang="en-US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(BEC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)</a:t>
                </a:r>
              </a:p>
              <a:p>
                <a:r>
                  <a:rPr lang="en-US" altLang="zh-TW" kern="0" cap="none" dirty="0" err="1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Arial"/>
                  </a:rPr>
                  <a:t>Arikan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提出可將</a:t>
                </a:r>
                <a:r>
                  <a:rPr lang="zh-TW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巴氏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參數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套用在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其他通道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上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lvl="0"/>
                <a:r>
                  <a:rPr lang="en-US" altLang="zh-TW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Arial"/>
                  </a:rPr>
                  <a:t>AWGN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</a:t>
                </a:r>
                <a:r>
                  <a:rPr lang="zh-TW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氏參數的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初值設定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: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𝑍</a:t>
                </a:r>
                <a:r>
                  <a:rPr lang="zh-TW" altLang="zh-TW" i="0" kern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_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𝐴𝑊𝐺𝑁  =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∫2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_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−∞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^∞▒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√(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1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/(√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2𝜋 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 </a:t>
                </a:r>
                <a:r>
                  <a:rPr lang="en-US" altLang="zh-TW" i="0" kern="0" cap="none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exp</a:t>
                </a:r>
                <a:r>
                  <a:rPr lang="zh-TW" altLang="zh-TW" i="0" kern="0" cap="none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⁡((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−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𝑦</a:t>
                </a:r>
                <a:r>
                  <a:rPr lang="en-US" altLang="zh-TW" b="0" i="0" kern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Roboto Condensed Light"/>
                  </a:rPr>
                  <a:t>+</a:t>
                </a:r>
                <a:r>
                  <a:rPr lang="zh-TW" altLang="zh-TW" b="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Roboto Condensed Light"/>
                  </a:rPr>
                  <a:t>√(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𝐸</a:t>
                </a:r>
                <a:r>
                  <a:rPr lang="zh-TW" altLang="zh-TW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zh-TW" i="0">
                    <a:latin typeface="Cambria Math" panose="02040503050406030204" pitchFamily="18" charset="0"/>
                  </a:rPr>
                  <a:t>/</a:t>
                </a:r>
                <a:r>
                  <a:rPr lang="en-US" altLang="zh-TW" i="0">
                    <a:latin typeface="Cambria Math" panose="02040503050406030204" pitchFamily="18" charset="0"/>
                  </a:rPr>
                  <a:t>2</a:t>
                </a:r>
                <a:r>
                  <a:rPr lang="zh-TW" altLang="zh-TW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i="0">
                    <a:latin typeface="Cambria Math" panose="02040503050406030204" pitchFamily="18" charset="0"/>
                  </a:rPr>
                  <a:t>)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)/(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 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1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/(√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2𝜋 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 </a:t>
                </a:r>
                <a:r>
                  <a:rPr lang="en-US" altLang="zh-TW" i="0" kern="0" cap="none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exp</a:t>
                </a:r>
                <a:r>
                  <a:rPr lang="zh-TW" altLang="zh-TW" i="0" kern="0" cap="none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⁡((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−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𝑦</a:t>
                </a:r>
                <a:r>
                  <a:rPr lang="en-US" altLang="zh-TW" b="0" i="0" kern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Roboto Condensed Light"/>
                  </a:rPr>
                  <a:t>−</a:t>
                </a:r>
                <a:r>
                  <a:rPr lang="zh-TW" altLang="zh-TW" b="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Roboto Condensed Light"/>
                  </a:rPr>
                  <a:t>√(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𝐸</a:t>
                </a:r>
                <a:r>
                  <a:rPr lang="zh-TW" altLang="zh-TW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zh-TW" i="0">
                    <a:latin typeface="Cambria Math" panose="02040503050406030204" pitchFamily="18" charset="0"/>
                  </a:rPr>
                  <a:t>/</a:t>
                </a:r>
                <a:r>
                  <a:rPr lang="en-US" altLang="zh-TW" i="0">
                    <a:latin typeface="Cambria Math" panose="02040503050406030204" pitchFamily="18" charset="0"/>
                  </a:rPr>
                  <a:t>2</a:t>
                </a:r>
                <a:r>
                  <a:rPr lang="zh-TW" altLang="zh-TW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i="0">
                    <a:latin typeface="Cambria Math" panose="02040503050406030204" pitchFamily="18" charset="0"/>
                  </a:rPr>
                  <a:t>)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)/(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 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 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b="0" i="0" kern="0" cap="none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dy</a:t>
                </a:r>
                <a:endParaRPr lang="zh-TW" altLang="zh-TW" kern="0" cap="none" dirty="0">
                  <a:solidFill>
                    <a:srgbClr val="000000"/>
                  </a:solidFill>
                  <a:latin typeface="Arial" panose="020B0604020202020204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0" lvl="0" indent="0">
                  <a:buNone/>
                </a:pPr>
                <a:r>
                  <a:rPr lang="zh-TW" alt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                                            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=</a:t>
                </a:r>
                <a:r>
                  <a:rPr lang="en-US" altLang="zh-TW" i="0" kern="0" cap="none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exp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(−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1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/(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4𝜎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 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endParaRPr lang="zh-TW" altLang="en-US" kern="0" dirty="0">
                  <a:solidFill>
                    <a:srgbClr val="000000"/>
                  </a:solidFill>
                  <a:latin typeface="Arial" panose="020B0604020202020204"/>
                  <a:ea typeface="Roboto Condensed Light"/>
                  <a:cs typeface="Roboto Condensed Light"/>
                  <a:sym typeface="Roboto Condensed Light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397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利用巴氏參數估測通道可靠度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後續模擬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巴氏參數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會應用在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AWAN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和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BG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脈衝模型通道上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之後會有這兩種雜訊模擬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利用巴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氏參數估測通道可靠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度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後續模擬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巴氏參數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會應用在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AWAN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和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BG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脈衝模型通道上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之後會有這兩種雜訊模擬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巴氏參數適用於二進制刪除通道</a:t>
                </a:r>
                <a:r>
                  <a:rPr lang="en-US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(BEC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)</a:t>
                </a:r>
              </a:p>
              <a:p>
                <a:r>
                  <a:rPr lang="en-US" altLang="zh-TW" kern="0" cap="none" dirty="0" err="1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Arial"/>
                  </a:rPr>
                  <a:t>Arikan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提出可將</a:t>
                </a:r>
                <a:r>
                  <a:rPr lang="zh-TW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巴氏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參數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套用在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其他通道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上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 lvl="0"/>
                <a:r>
                  <a:rPr lang="en-US" altLang="zh-TW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Arial"/>
                  </a:rPr>
                  <a:t>AWGN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巴</a:t>
                </a:r>
                <a:r>
                  <a:rPr lang="zh-TW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氏參數的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初值設定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: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𝑍</a:t>
                </a:r>
                <a:r>
                  <a:rPr lang="zh-TW" altLang="zh-TW" i="0" kern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_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𝐴𝑊𝐺𝑁  =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∫2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_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−∞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^∞▒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√(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1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/(√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2𝜋 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 </a:t>
                </a:r>
                <a:r>
                  <a:rPr lang="en-US" altLang="zh-TW" i="0" kern="0" cap="none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exp</a:t>
                </a:r>
                <a:r>
                  <a:rPr lang="zh-TW" altLang="zh-TW" i="0" kern="0" cap="none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⁡((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−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𝑦</a:t>
                </a:r>
                <a:r>
                  <a:rPr lang="en-US" altLang="zh-TW" b="0" i="0" kern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Roboto Condensed Light"/>
                  </a:rPr>
                  <a:t>+</a:t>
                </a:r>
                <a:r>
                  <a:rPr lang="zh-TW" altLang="zh-TW" b="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Roboto Condensed Light"/>
                  </a:rPr>
                  <a:t>√(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𝐸</a:t>
                </a:r>
                <a:r>
                  <a:rPr lang="zh-TW" altLang="zh-TW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zh-TW" i="0">
                    <a:latin typeface="Cambria Math" panose="02040503050406030204" pitchFamily="18" charset="0"/>
                  </a:rPr>
                  <a:t>/</a:t>
                </a:r>
                <a:r>
                  <a:rPr lang="en-US" altLang="zh-TW" i="0">
                    <a:latin typeface="Cambria Math" panose="02040503050406030204" pitchFamily="18" charset="0"/>
                  </a:rPr>
                  <a:t>2</a:t>
                </a:r>
                <a:r>
                  <a:rPr lang="zh-TW" altLang="zh-TW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i="0">
                    <a:latin typeface="Cambria Math" panose="02040503050406030204" pitchFamily="18" charset="0"/>
                  </a:rPr>
                  <a:t>)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)/(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 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1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/(√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2𝜋 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 </a:t>
                </a:r>
                <a:r>
                  <a:rPr lang="en-US" altLang="zh-TW" i="0" kern="0" cap="none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exp</a:t>
                </a:r>
                <a:r>
                  <a:rPr lang="zh-TW" altLang="zh-TW" i="0" kern="0" cap="none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⁡((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−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𝑦</a:t>
                </a:r>
                <a:r>
                  <a:rPr lang="en-US" altLang="zh-TW" b="0" i="0" kern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Roboto Condensed Light"/>
                  </a:rPr>
                  <a:t>−</a:t>
                </a:r>
                <a:r>
                  <a:rPr lang="zh-TW" altLang="zh-TW" b="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Roboto Condensed Light"/>
                  </a:rPr>
                  <a:t>√(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𝐸</a:t>
                </a:r>
                <a:r>
                  <a:rPr lang="zh-TW" altLang="zh-TW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zh-TW" i="0">
                    <a:latin typeface="Cambria Math" panose="02040503050406030204" pitchFamily="18" charset="0"/>
                  </a:rPr>
                  <a:t>/</a:t>
                </a:r>
                <a:r>
                  <a:rPr lang="en-US" altLang="zh-TW" i="0">
                    <a:latin typeface="Cambria Math" panose="02040503050406030204" pitchFamily="18" charset="0"/>
                  </a:rPr>
                  <a:t>2</a:t>
                </a:r>
                <a:r>
                  <a:rPr lang="zh-TW" altLang="zh-TW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i="0">
                    <a:latin typeface="Cambria Math" panose="02040503050406030204" pitchFamily="18" charset="0"/>
                  </a:rPr>
                  <a:t>)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)/(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 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 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b="0" i="0" kern="0" cap="none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dy</a:t>
                </a:r>
                <a:endParaRPr lang="zh-TW" altLang="zh-TW" kern="0" cap="none" dirty="0">
                  <a:solidFill>
                    <a:srgbClr val="000000"/>
                  </a:solidFill>
                  <a:latin typeface="Arial" panose="020B0604020202020204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0" lvl="0" indent="0">
                  <a:buNone/>
                </a:pPr>
                <a:r>
                  <a:rPr lang="zh-TW" alt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                                             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=</a:t>
                </a:r>
                <a:r>
                  <a:rPr lang="en-US" altLang="zh-TW" i="0" kern="0" cap="none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exp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(−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1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sym typeface="Roboto Condensed Light"/>
                  </a:rPr>
                  <a:t>/(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4𝜎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^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2 </a:t>
                </a:r>
                <a:r>
                  <a:rPr lang="zh-TW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Roboto Condensed Light"/>
                    <a:cs typeface="Roboto Condensed Light"/>
                    <a:sym typeface="Roboto Condensed Light"/>
                  </a:rPr>
                  <a:t>)</a:t>
                </a:r>
                <a:endParaRPr lang="zh-TW" altLang="en-US" kern="0" dirty="0">
                  <a:solidFill>
                    <a:srgbClr val="000000"/>
                  </a:solidFill>
                  <a:latin typeface="Arial" panose="020B0604020202020204"/>
                  <a:ea typeface="Roboto Condensed Light"/>
                  <a:cs typeface="Roboto Condensed Light"/>
                  <a:sym typeface="Roboto Condensed Light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68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BG</a:t>
            </a:r>
            <a:r>
              <a:rPr lang="zh-TW" altLang="en-US" dirty="0" smtClean="0"/>
              <a:t>統計模型代入巴氏參數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BG</a:t>
            </a:r>
            <a:r>
              <a:rPr lang="zh-TW" altLang="en-US" dirty="0" smtClean="0"/>
              <a:t>發生脈衝位置能量代入巴氏參數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268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AWAN</a:t>
            </a:r>
            <a:r>
              <a:rPr lang="zh-TW" altLang="en-US" dirty="0" smtClean="0"/>
              <a:t>統計模型代入巴氏參數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AWAN</a:t>
            </a:r>
            <a:r>
              <a:rPr lang="zh-TW" altLang="en-US" dirty="0" smtClean="0"/>
              <a:t>發生脈衝位置能量代入巴氏參數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07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要報告的內容將分成五個部分做介紹，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085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大同小異，將</a:t>
            </a:r>
            <a:r>
              <a:rPr lang="en-US" altLang="zh-TW" dirty="0" smtClean="0"/>
              <a:t>BG</a:t>
            </a:r>
            <a:r>
              <a:rPr lang="zh-TW" altLang="en-US" dirty="0" smtClean="0"/>
              <a:t>統計模型代入</a:t>
            </a:r>
            <a:r>
              <a:rPr lang="en-US" altLang="zh-TW" dirty="0" smtClean="0"/>
              <a:t>LLR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BG</a:t>
            </a:r>
            <a:r>
              <a:rPr lang="zh-TW" altLang="en-US" dirty="0" smtClean="0"/>
              <a:t>發生脈衝位置能量代入</a:t>
            </a:r>
            <a:r>
              <a:rPr lang="en-US" altLang="zh-TW" dirty="0" smtClean="0"/>
              <a:t>LLR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8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大同小異，將</a:t>
            </a:r>
            <a:r>
              <a:rPr lang="en-US" altLang="zh-TW" dirty="0" smtClean="0"/>
              <a:t>BG</a:t>
            </a:r>
            <a:r>
              <a:rPr lang="zh-TW" altLang="en-US" dirty="0" smtClean="0"/>
              <a:t>統計模型代入</a:t>
            </a:r>
            <a:r>
              <a:rPr lang="en-US" altLang="zh-TW" dirty="0" smtClean="0"/>
              <a:t>LLR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BG</a:t>
            </a:r>
            <a:r>
              <a:rPr lang="zh-TW" altLang="en-US" dirty="0" smtClean="0"/>
              <a:t>發生脈衝位置能量代入</a:t>
            </a:r>
            <a:r>
              <a:rPr lang="en-US" altLang="zh-TW" dirty="0" smtClean="0"/>
              <a:t>LLR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550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AWAN</a:t>
            </a:r>
            <a:r>
              <a:rPr lang="zh-TW" altLang="en-US" dirty="0" smtClean="0"/>
              <a:t>統計模型代入</a:t>
            </a:r>
            <a:r>
              <a:rPr lang="en-US" altLang="zh-TW" dirty="0" smtClean="0"/>
              <a:t>LLR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AWAN</a:t>
            </a:r>
            <a:r>
              <a:rPr lang="zh-TW" altLang="en-US" dirty="0" smtClean="0"/>
              <a:t>發生脈衝位置能量代入</a:t>
            </a:r>
            <a:r>
              <a:rPr lang="en-US" altLang="zh-TW" dirty="0" smtClean="0"/>
              <a:t>LLR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080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24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在編碼部分，非</a:t>
                </a:r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線性編解碼，首先令碼長為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zh-TW" sz="24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編碼前的訊息可表示為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u</m:t>
                    </m:r>
                    <m: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+mn-ea"/>
                  </a:rPr>
                  <a:t> </a:t>
                </a:r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，包含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個訊息及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N</m:t>
                    </m:r>
                    <m:r>
                      <a:rPr lang="zh-TW" altLang="en-US" sz="2400" i="1">
                        <a:effectLst/>
                        <a:latin typeface="Cambria Math" panose="02040503050406030204" pitchFamily="18" charset="0"/>
                        <a:ea typeface="MS Gothic" panose="020B0609070205080204" pitchFamily="49" charset="-128"/>
                        <a:cs typeface="MS Gothic" panose="020B0609070205080204" pitchFamily="49" charset="-128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個凍結位元數，編碼完的碼字表示</a:t>
                </a:r>
                <a:r>
                  <a:rPr lang="zh-TW" altLang="zh-TW" sz="24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2400" dirty="0" smtClean="0">
                    <a:effectLst/>
                    <a:latin typeface="Times New Roman" panose="02020603050405020304" pitchFamily="18" charset="0"/>
                    <a:ea typeface="+mn-ea"/>
                    <a:cs typeface="+mn-cs"/>
                  </a:rPr>
                  <a:t>x</a:t>
                </a:r>
                <a:endParaRPr kumimoji="0" lang="en-US" altLang="zh-TW" sz="2400" b="1" i="0" u="none" strike="noStrike" kern="0" cap="all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24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在編碼部分，非</a:t>
                </a:r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線性編解碼，首先令碼長為</a:t>
                </a:r>
                <a:r>
                  <a:rPr lang="en-US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N=2</a:t>
                </a:r>
                <a:r>
                  <a:rPr lang="zh-TW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𝑛</a:t>
                </a:r>
                <a:r>
                  <a:rPr lang="zh-TW" altLang="zh-TW" sz="24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編碼前的訊息可表示為</a:t>
                </a:r>
                <a:r>
                  <a:rPr lang="en-US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u=(𝑢</a:t>
                </a:r>
                <a:r>
                  <a:rPr lang="zh-TW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1,𝑢</a:t>
                </a:r>
                <a:r>
                  <a:rPr lang="zh-TW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2,…,𝑢</a:t>
                </a:r>
                <a:r>
                  <a:rPr lang="zh-TW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𝑁)</a:t>
                </a:r>
                <a:r>
                  <a:rPr lang="en-US" altLang="zh-TW" sz="2400" dirty="0">
                    <a:effectLst/>
                    <a:latin typeface="Times New Roman" panose="02020603050405020304" pitchFamily="18" charset="0"/>
                    <a:ea typeface="+mn-ea"/>
                  </a:rPr>
                  <a:t> </a:t>
                </a:r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，包含</a:t>
                </a:r>
                <a:r>
                  <a:rPr lang="en-US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個訊息及</a:t>
                </a:r>
                <a:r>
                  <a:rPr lang="en-US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TW" altLang="en-US" sz="2400" i="0">
                    <a:effectLst/>
                    <a:latin typeface="Cambria Math" panose="02040503050406030204" pitchFamily="18" charset="0"/>
                    <a:ea typeface="MS Gothic" panose="020B0609070205080204" pitchFamily="49" charset="-128"/>
                    <a:cs typeface="MS Gothic" panose="020B0609070205080204" pitchFamily="49" charset="-128"/>
                  </a:rPr>
                  <a:t>−</a:t>
                </a:r>
                <a:r>
                  <a:rPr lang="en-US" altLang="zh-TW" sz="24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TW" altLang="zh-TW" sz="24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個凍結位元數，編碼完的碼字表示</a:t>
                </a:r>
                <a:r>
                  <a:rPr lang="zh-TW" altLang="zh-TW" sz="24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2400" dirty="0" smtClean="0">
                    <a:effectLst/>
                    <a:latin typeface="Times New Roman" panose="02020603050405020304" pitchFamily="18" charset="0"/>
                    <a:ea typeface="+mn-ea"/>
                    <a:cs typeface="+mn-cs"/>
                  </a:rPr>
                  <a:t>x</a:t>
                </a:r>
                <a:endParaRPr kumimoji="0" lang="en-US" altLang="zh-TW" sz="2400" b="1" i="0" u="none" strike="noStrike" kern="0" cap="all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  <a:sym typeface="Arial"/>
                </a:endParaRPr>
              </a:p>
              <a:p>
                <a:r>
                  <a:rPr kumimoji="0" lang="zh-TW" altLang="en-US" sz="2400" b="1" i="0" u="none" strike="noStrike" kern="0" cap="all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j-cs"/>
                    <a:sym typeface="Arial"/>
                  </a:rPr>
                  <a:t>排序矩陣</a:t>
                </a:r>
                <a:r>
                  <a:rPr kumimoji="0" lang="en-US" altLang="zh-TW" sz="2400" b="0" i="0" u="none" strike="noStrike" kern="0" cap="all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軟正黑體" panose="020B0604030504040204" pitchFamily="34" charset="-120"/>
                    <a:cs typeface="+mj-cs"/>
                    <a:sym typeface="Arial"/>
                  </a:rPr>
                  <a:t>b_𝑁</a:t>
                </a:r>
                <a:endParaRPr kumimoji="0" lang="en-US" altLang="zh-TW" sz="2400" b="1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endParaRPr>
              </a:p>
              <a:p>
                <a:r>
                  <a:rPr kumimoji="0" lang="zh-TW" altLang="en-US" sz="2400" b="1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j-cs"/>
                  </a:rPr>
                  <a:t>轉置矩陣</a:t>
                </a:r>
                <a:r>
                  <a:rPr kumimoji="0" lang="en-US" altLang="zh-TW" sz="2400" b="1" i="0" u="none" strike="noStrike" kern="1200" cap="all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j-cs"/>
                  </a:rPr>
                  <a:t>𝑹</a:t>
                </a:r>
                <a:r>
                  <a:rPr kumimoji="0" lang="en-US" altLang="zh-TW" sz="2400" b="1" i="0" u="none" strike="noStrike" kern="1200" cap="all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j-cs"/>
                  </a:rPr>
                  <a:t>_</a:t>
                </a:r>
                <a:r>
                  <a:rPr kumimoji="0" lang="en-US" altLang="zh-TW" sz="2400" b="1" i="0" u="none" strike="noStrike" kern="1200" cap="all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j-cs"/>
                  </a:rPr>
                  <a:t>𝑵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259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TW" altLang="en-US" dirty="0" smtClean="0"/>
                  <a:t>順序為</a:t>
                </a:r>
                <a:r>
                  <a:rPr lang="en-US" altLang="zh-TW" dirty="0" smtClean="0"/>
                  <a:t>0,1,2,3,4,5,6,7</a:t>
                </a:r>
                <a:r>
                  <a:rPr lang="zh-TW" altLang="en-US" dirty="0" smtClean="0"/>
                  <a:t>經過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0" cap="all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j-cs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TW" sz="24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j-cs"/>
                            <a:sym typeface="Arial"/>
                          </a:rPr>
                          <m:t>b</m:t>
                        </m:r>
                      </m:e>
                      <m:sub>
                        <m:r>
                          <a:rPr kumimoji="0" lang="en-US" altLang="zh-TW" sz="24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j-cs"/>
                            <a:sym typeface="Arial"/>
                          </a:rPr>
                          <m:t>𝑁</m:t>
                        </m:r>
                      </m:sub>
                    </m:sSub>
                    <m:r>
                      <a:rPr kumimoji="0" lang="zh-TW" altLang="en-US" sz="2400" b="0" i="1" u="none" strike="noStrike" kern="0" cap="all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j-cs"/>
                        <a:sym typeface="Arial"/>
                      </a:rPr>
                      <m:t>為</m:t>
                    </m:r>
                  </m:oMath>
                </a14:m>
                <a:r>
                  <a:rPr lang="en-US" altLang="zh-TW" dirty="0" smtClean="0"/>
                  <a:t>0,4,2,6,1,5,3,7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𝑢</a:t>
                </a:r>
                <a:r>
                  <a:rPr lang="zh-TW" altLang="zh-TW" sz="1200" i="0" smtClean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1^𝑁</a:t>
                </a:r>
                <a:r>
                  <a:rPr lang="zh-TW" altLang="en-US" dirty="0" smtClean="0"/>
                  <a:t>順序為</a:t>
                </a:r>
                <a:r>
                  <a:rPr lang="en-US" altLang="zh-TW" dirty="0" smtClean="0"/>
                  <a:t>0,1,2,3,4,5,6,7</a:t>
                </a:r>
                <a:r>
                  <a:rPr lang="zh-TW" altLang="en-US" dirty="0" smtClean="0"/>
                  <a:t>經過</a:t>
                </a:r>
                <a:r>
                  <a:rPr kumimoji="0" lang="en-US" altLang="zh-TW" sz="2400" b="0" i="0" u="none" strike="noStrike" kern="0" cap="all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軟正黑體" panose="020B0604030504040204" pitchFamily="34" charset="-120"/>
                    <a:cs typeface="+mj-cs"/>
                    <a:sym typeface="Arial"/>
                  </a:rPr>
                  <a:t>b</a:t>
                </a:r>
                <a:r>
                  <a:rPr kumimoji="0" lang="en-US" altLang="zh-TW" sz="24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軟正黑體" panose="020B0604030504040204" pitchFamily="34" charset="-120"/>
                    <a:cs typeface="+mj-cs"/>
                    <a:sym typeface="Arial"/>
                  </a:rPr>
                  <a:t>_</a:t>
                </a:r>
                <a:r>
                  <a:rPr kumimoji="0" lang="en-US" altLang="zh-TW" sz="2400" b="0" i="0" u="none" strike="noStrike" kern="0" cap="all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軟正黑體" panose="020B0604030504040204" pitchFamily="34" charset="-120"/>
                    <a:cs typeface="+mj-cs"/>
                    <a:sym typeface="Arial"/>
                  </a:rPr>
                  <a:t>𝑁</a:t>
                </a:r>
                <a:r>
                  <a:rPr kumimoji="0" lang="zh-TW" altLang="en-US" sz="2400" b="0" i="0" u="none" strike="noStrike" kern="0" cap="all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軟正黑體" panose="020B0604030504040204" pitchFamily="34" charset="-120"/>
                    <a:cs typeface="+mj-cs"/>
                    <a:sym typeface="Arial"/>
                  </a:rPr>
                  <a:t> 為</a:t>
                </a:r>
                <a:r>
                  <a:rPr lang="en-US" altLang="zh-TW" dirty="0" smtClean="0"/>
                  <a:t>0,4,2,6,1,5,3,7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651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代表所有訊息的集合，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sSup>
                          <m:sSup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200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則是所有凍結位元的集合，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的訊息子矩陣，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p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的凍結位元子矩陣，</a:t>
                </a:r>
                <a14:m>
                  <m:oMath xmlns:m="http://schemas.openxmlformats.org/officeDocument/2006/math">
                    <m: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⊂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1,…,</m:t>
                        </m:r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⊂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1,…,</m:t>
                        </m:r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，編碼完的碼字為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，系統編碼將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訊息映射至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則為同位位元，系統編碼目的是用已知的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sSup>
                          <m:sSup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200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求出剩下的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Α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𝑢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Α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代表所有訊息的集合，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𝑢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_(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Α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 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則是所有凍結位元的集合，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𝑁 (Α)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𝑁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的訊息子矩陣，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𝑁 (Α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𝑁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的凍結位元子矩陣，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 A⊂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</a:rPr>
                  <a:t>{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1,…,𝑁}</a:t>
                </a:r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，其中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B⊂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</a:rPr>
                  <a:t>{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1,…,𝑁}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，編碼完的碼字為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</a:rPr>
                  <a:t>〖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x=(𝑥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𝐵,𝑥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〗_(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 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，系統編碼將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𝑢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Α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訊息映射至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，而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_(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 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則為同位位元，系統編碼目的是用已知的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𝑢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_(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Α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 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</a:t>
                </a:r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求出剩下的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𝑢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Α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408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代表所有訊息的集合，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sSup>
                          <m:sSup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200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則是所有凍結位元的集合，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的訊息子矩陣，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p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的凍結位元子矩陣，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⊂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1,…,</m:t>
                        </m:r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altLang="zh-TW" sz="120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⊂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1,…,</m:t>
                        </m:r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編碼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完的碼字為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  <m:r>
                      <a:rPr lang="en-US" altLang="zh-TW" sz="1200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系統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編碼將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訊息映射至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則為同位位元</a:t>
                </a:r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系統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編碼目的是用已知的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sSup>
                          <m:sSupPr>
                            <m:ctrlPr>
                              <a:rPr lang="zh-TW" altLang="zh-TW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1200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US" altLang="zh-TW" sz="1200" i="1"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求出剩下的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TW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Α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𝑢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Α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代表所有訊息的集合，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𝑢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_(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Α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 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則是所有凍結位元的集合，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𝑁 (Α)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𝑁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的訊息子矩陣，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𝑁 (Α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𝑁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的凍結位元子矩陣，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 A⊂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</a:rPr>
                  <a:t>{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1,…,𝑁}</a:t>
                </a:r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，其中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B⊂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</a:rPr>
                  <a:t>{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1,…,𝑁}</a:t>
                </a:r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編碼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完的碼字為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</a:rPr>
                  <a:t>〖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x=(𝑥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𝐵,𝑥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〗_(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 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系統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編碼將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𝑢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Α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訊息映射至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</a:t>
                </a:r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_(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 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則為同位位元</a:t>
                </a:r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系統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編碼目的是用已知的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𝑢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_(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Α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^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 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TW" altLang="zh-TW" sz="1200" dirty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𝑥</a:t>
                </a:r>
                <a:r>
                  <a:rPr lang="zh-TW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TW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𝐵</a:t>
                </a:r>
                <a:r>
                  <a:rPr lang="zh-TW" altLang="zh-TW" sz="12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TW" sz="1200" dirty="0" smtClean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求</a:t>
                </a: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出剩下的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𝑢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Α</a:t>
                </a:r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本系統使用系統編解碼進行模擬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479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zh-TW" sz="2000" dirty="0" smtClean="0">
                    <a:latin typeface="細明體-ExtB" panose="02020500000000000000" pitchFamily="18" charset="-120"/>
                    <a:ea typeface="細明體-ExtB" panose="02020500000000000000" pitchFamily="18" charset="-120"/>
                  </a:rPr>
                  <a:t>進行階層式平行疊代運算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時，首先信仰訊息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𝑅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從最左邊的節點逐行更新每列節</a:t>
                </a:r>
                <a:r>
                  <a:rPr kumimoji="0" lang="zh-TW" altLang="en-US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點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𝑅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並傳送到最右行的節點，再反向由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接收端的節點逐行更新每列節點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</a:t>
                </a:r>
                <a:r>
                  <a:rPr kumimoji="0" lang="zh-TW" altLang="en-US" sz="2000" b="0" i="0" u="none" strike="noStrike" kern="1200" cap="all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最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左行的節點，此為一次迭代</a:t>
                </a:r>
                <a:endParaRPr kumimoji="0" lang="en-US" altLang="zh-TW" sz="20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為方向由右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往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左傳送的信仰訊息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𝑅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_(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𝑖,𝑗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(𝑡)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為方向由左往右傳送的信仰訊息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044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這一頁要講的是</a:t>
                </a:r>
                <a:r>
                  <a:rPr lang="en-US" altLang="zh-TW" sz="2000" dirty="0" smtClean="0"/>
                  <a:t>BP</a:t>
                </a:r>
                <a:r>
                  <a:rPr lang="zh-TW" altLang="en-US" sz="2000" dirty="0" smtClean="0"/>
                  <a:t>解碼順序</a:t>
                </a:r>
                <a:endParaRPr lang="en-US" altLang="zh-TW" sz="20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首先計算解碼端通道資訊</a:t>
                </a:r>
                <a:r>
                  <a:rPr lang="en-US" altLang="zh-TW" sz="2000" dirty="0" smtClean="0"/>
                  <a:t>LR</a:t>
                </a:r>
                <a:r>
                  <a:rPr lang="zh-TW" altLang="en-US" sz="2000" dirty="0" smtClean="0"/>
                  <a:t>值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藉由計算接收端為位元</a:t>
                </a:r>
                <a:r>
                  <a:rPr lang="en-US" altLang="zh-TW" sz="2000" dirty="0" smtClean="0"/>
                  <a:t>1</a:t>
                </a:r>
                <a:r>
                  <a:rPr lang="zh-TW" altLang="en-US" sz="2000" dirty="0" smtClean="0"/>
                  <a:t>與位元</a:t>
                </a:r>
                <a:r>
                  <a:rPr lang="en-US" altLang="zh-TW" sz="2000" dirty="0" smtClean="0"/>
                  <a:t>0</a:t>
                </a:r>
                <a:r>
                  <a:rPr lang="zh-TW" altLang="en-US" sz="2000" dirty="0" smtClean="0"/>
                  <a:t>的比值來表示通道量測的</a:t>
                </a:r>
                <a:r>
                  <a:rPr lang="en-US" altLang="zh-TW" sz="2000" dirty="0" smtClean="0"/>
                  <a:t>LR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編碼端</a:t>
                </a:r>
                <a:r>
                  <a:rPr lang="en-US" altLang="zh-TW" sz="2000" dirty="0" err="1" smtClean="0"/>
                  <a:t>frozenbit</a:t>
                </a:r>
                <a:r>
                  <a:rPr lang="zh-TW" altLang="en-US" sz="2000" dirty="0" smtClean="0"/>
                  <a:t>位置已知</a:t>
                </a:r>
                <a:r>
                  <a:rPr lang="zh-TW" altLang="en-US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為∞</a:t>
                </a:r>
                <a:endParaRPr lang="en-US" altLang="zh-TW" sz="20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訊息位置值為</a:t>
                </a:r>
                <a:r>
                  <a:rPr lang="en-US" altLang="zh-TW" sz="2000" dirty="0" smtClean="0"/>
                  <a:t>1</a:t>
                </a:r>
                <a:r>
                  <a:rPr lang="zh-TW" altLang="zh-TW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，</a:t>
                </a:r>
                <a:r>
                  <a:rPr lang="zh-TW" altLang="en-US" sz="2000" dirty="0" smtClean="0"/>
                  <a:t>假設傳送位元</a:t>
                </a:r>
                <a:r>
                  <a:rPr lang="en-US" altLang="zh-TW" sz="2000" dirty="0" smtClean="0"/>
                  <a:t>1</a:t>
                </a:r>
                <a:r>
                  <a:rPr lang="zh-TW" altLang="en-US" sz="2000" dirty="0" smtClean="0"/>
                  <a:t>與位元</a:t>
                </a:r>
                <a:r>
                  <a:rPr lang="en-US" altLang="zh-TW" sz="2000" dirty="0" smtClean="0"/>
                  <a:t>0</a:t>
                </a:r>
                <a:r>
                  <a:rPr lang="zh-TW" altLang="en-US" sz="2000" dirty="0" smtClean="0"/>
                  <a:t>的機率相等</a:t>
                </a:r>
                <a:endParaRPr lang="en-US" altLang="zh-TW" sz="20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其餘</a:t>
                </a:r>
                <a:r>
                  <a:rPr lang="zh-TW" altLang="en-US" sz="2000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節點的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000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值為</a:t>
                </a:r>
                <a:r>
                  <a:rPr lang="en-US" altLang="zh-TW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1</a:t>
                </a:r>
                <a:endParaRPr lang="en-US" altLang="zh-TW" sz="20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 smtClean="0"/>
                  <a:t>最後一次遞迴完利用軟式決策估測訊息</a:t>
                </a:r>
                <a:r>
                  <a:rPr lang="en-US" altLang="zh-TW" sz="1200" dirty="0" smtClean="0">
                    <a:sym typeface="Wingdings" pitchFamily="2" charset="2"/>
                  </a:rPr>
                  <a:t></a:t>
                </a:r>
                <a:r>
                  <a:rPr lang="en-US" altLang="zh-TW" sz="1200" dirty="0" smtClean="0"/>
                  <a:t>Log likelihood</a:t>
                </a:r>
                <a:r>
                  <a:rPr lang="en-US" altLang="zh-TW" sz="1200" baseline="0" dirty="0" smtClean="0"/>
                  <a:t> ratio(</a:t>
                </a:r>
                <a:r>
                  <a:rPr lang="zh-TW" altLang="en-US" sz="1200" baseline="0" dirty="0" smtClean="0"/>
                  <a:t>對數概似比值</a:t>
                </a:r>
                <a:r>
                  <a:rPr lang="en-US" altLang="zh-TW" sz="1200" baseline="0" dirty="0" smtClean="0"/>
                  <a:t>)</a:t>
                </a:r>
                <a:endParaRPr lang="en-US" altLang="zh-TW" sz="1200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這一頁要講的是</a:t>
                </a:r>
                <a:r>
                  <a:rPr lang="en-US" altLang="zh-TW" sz="2000" dirty="0" smtClean="0"/>
                  <a:t>BP</a:t>
                </a:r>
                <a:r>
                  <a:rPr lang="zh-TW" altLang="en-US" sz="2000" dirty="0" smtClean="0"/>
                  <a:t>解碼順序</a:t>
                </a:r>
                <a:endParaRPr lang="en-US" altLang="zh-TW" sz="20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首先計算解碼端通道資訊</a:t>
                </a:r>
                <a:r>
                  <a:rPr lang="en-US" altLang="zh-TW" sz="2000" dirty="0" smtClean="0"/>
                  <a:t>LR</a:t>
                </a:r>
                <a:r>
                  <a:rPr lang="zh-TW" altLang="en-US" sz="2000" dirty="0" smtClean="0"/>
                  <a:t>值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藉由計算接收端為位元</a:t>
                </a:r>
                <a:r>
                  <a:rPr lang="en-US" altLang="zh-TW" sz="2000" dirty="0" smtClean="0"/>
                  <a:t>1</a:t>
                </a:r>
                <a:r>
                  <a:rPr lang="zh-TW" altLang="en-US" sz="2000" dirty="0" smtClean="0"/>
                  <a:t>與位元</a:t>
                </a:r>
                <a:r>
                  <a:rPr lang="en-US" altLang="zh-TW" sz="2000" dirty="0" smtClean="0"/>
                  <a:t>0</a:t>
                </a:r>
                <a:r>
                  <a:rPr lang="zh-TW" altLang="en-US" sz="2000" dirty="0" smtClean="0"/>
                  <a:t>的比值來表示通道量測的</a:t>
                </a:r>
                <a:r>
                  <a:rPr lang="en-US" altLang="zh-TW" sz="2000" dirty="0" smtClean="0"/>
                  <a:t>LR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編碼端</a:t>
                </a:r>
                <a:r>
                  <a:rPr lang="en-US" altLang="zh-TW" sz="2000" dirty="0" err="1" smtClean="0"/>
                  <a:t>frozenbit</a:t>
                </a:r>
                <a:r>
                  <a:rPr lang="zh-TW" altLang="en-US" sz="2000" dirty="0" smtClean="0"/>
                  <a:t>位置已知</a:t>
                </a:r>
                <a:r>
                  <a:rPr lang="zh-TW" altLang="en-US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為∞</a:t>
                </a:r>
                <a:endParaRPr lang="en-US" altLang="zh-TW" sz="20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dirty="0" smtClean="0"/>
                  <a:t>訊息位置值為</a:t>
                </a:r>
                <a:r>
                  <a:rPr lang="en-US" altLang="zh-TW" sz="2000" dirty="0" smtClean="0"/>
                  <a:t>1</a:t>
                </a:r>
                <a:r>
                  <a:rPr lang="zh-TW" altLang="zh-TW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，</a:t>
                </a:r>
                <a:r>
                  <a:rPr lang="zh-TW" altLang="en-US" sz="2000" dirty="0" smtClean="0"/>
                  <a:t>假設傳送位元</a:t>
                </a:r>
                <a:r>
                  <a:rPr lang="en-US" altLang="zh-TW" sz="2000" dirty="0" smtClean="0"/>
                  <a:t>1</a:t>
                </a:r>
                <a:r>
                  <a:rPr lang="zh-TW" altLang="en-US" sz="2000" dirty="0" smtClean="0"/>
                  <a:t>與位元</a:t>
                </a:r>
                <a:r>
                  <a:rPr lang="en-US" altLang="zh-TW" sz="2000" dirty="0" smtClean="0"/>
                  <a:t>0</a:t>
                </a:r>
                <a:r>
                  <a:rPr lang="zh-TW" altLang="en-US" sz="2000" dirty="0" smtClean="0"/>
                  <a:t>的機率相等</a:t>
                </a:r>
                <a:endParaRPr lang="en-US" altLang="zh-TW" sz="20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其餘</a:t>
                </a:r>
                <a:r>
                  <a:rPr lang="zh-TW" altLang="en-US" sz="2000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節點的</a:t>
                </a:r>
                <a:r>
                  <a:rPr lang="en-US" altLang="zh-TW" sz="2000" i="0">
                    <a:latin typeface="Cambria Math" panose="02040503050406030204" pitchFamily="18" charset="0"/>
                  </a:rPr>
                  <a:t>L</a:t>
                </a:r>
                <a:r>
                  <a:rPr lang="zh-TW" altLang="zh-TW" sz="20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sz="2000" i="0">
                    <a:latin typeface="Cambria Math" panose="02040503050406030204" pitchFamily="18" charset="0"/>
                  </a:rPr>
                  <a:t>𝑗,𝑖</a:t>
                </a:r>
                <a:r>
                  <a:rPr lang="zh-TW" altLang="zh-TW" sz="2000" i="0">
                    <a:latin typeface="Cambria Math" panose="02040503050406030204" pitchFamily="18" charset="0"/>
                  </a:rPr>
                  <a:t>)</a:t>
                </a:r>
                <a:r>
                  <a:rPr lang="zh-TW" altLang="en-US" sz="2000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和</a:t>
                </a:r>
                <a:r>
                  <a:rPr lang="en-US" altLang="zh-TW" sz="2000" i="0">
                    <a:latin typeface="Cambria Math" panose="02040503050406030204" pitchFamily="18" charset="0"/>
                  </a:rPr>
                  <a:t>𝑅</a:t>
                </a:r>
                <a:r>
                  <a:rPr lang="zh-TW" altLang="zh-TW" sz="20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sz="2000" i="0">
                    <a:latin typeface="Cambria Math" panose="02040503050406030204" pitchFamily="18" charset="0"/>
                  </a:rPr>
                  <a:t>𝑗,𝑖</a:t>
                </a:r>
                <a:r>
                  <a:rPr lang="zh-TW" altLang="zh-TW" sz="2000" i="0">
                    <a:latin typeface="Cambria Math" panose="02040503050406030204" pitchFamily="18" charset="0"/>
                  </a:rPr>
                  <a:t>)</a:t>
                </a:r>
                <a:r>
                  <a:rPr lang="zh-TW" altLang="en-US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值為</a:t>
                </a:r>
                <a:r>
                  <a:rPr lang="en-US" altLang="zh-TW" sz="2000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1</a:t>
                </a:r>
                <a:endParaRPr lang="en-US" altLang="zh-TW" sz="20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 smtClean="0"/>
                  <a:t>最後一次遞迴完利用軟式決策估測訊息</a:t>
                </a:r>
                <a:r>
                  <a:rPr lang="en-US" altLang="zh-TW" sz="1200" dirty="0" smtClean="0">
                    <a:sym typeface="Wingdings" pitchFamily="2" charset="2"/>
                  </a:rPr>
                  <a:t></a:t>
                </a:r>
                <a:r>
                  <a:rPr lang="en-US" altLang="zh-TW" sz="1200" dirty="0" smtClean="0"/>
                  <a:t>Log likelihood</a:t>
                </a:r>
                <a:r>
                  <a:rPr lang="en-US" altLang="zh-TW" sz="1200" baseline="0" dirty="0" smtClean="0"/>
                  <a:t> ratio(</a:t>
                </a:r>
                <a:r>
                  <a:rPr lang="zh-TW" altLang="en-US" sz="1200" baseline="0" dirty="0" smtClean="0"/>
                  <a:t>對數概似比值</a:t>
                </a:r>
                <a:r>
                  <a:rPr lang="en-US" altLang="zh-TW" sz="1200" baseline="0" dirty="0" smtClean="0"/>
                  <a:t>)</a:t>
                </a:r>
                <a:endParaRPr lang="en-US" altLang="zh-TW" sz="1200" dirty="0" smtClean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00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0" cap="all" spc="0" normalizeH="0" baseline="0" noProof="0" smtClean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L</m:t>
                        </m:r>
                      </m:e>
                      <m:sub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𝑖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,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(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𝑡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為方向由右往左傳送的信仰訊息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𝑅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𝑖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,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𝑡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為方向由左往右傳送的信仰訊息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zh-TW" sz="1200" dirty="0" smtClean="0">
                    <a:latin typeface="細明體-ExtB" panose="02020500000000000000" pitchFamily="18" charset="-120"/>
                    <a:ea typeface="細明體-ExtB" panose="02020500000000000000" pitchFamily="18" charset="-120"/>
                  </a:rPr>
                  <a:t>進行階層式平行疊代運算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時，首先信仰訊息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0" cap="all" spc="0" normalizeH="0" baseline="0" noProof="0" smtClean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𝑅</m:t>
                        </m:r>
                      </m:e>
                      <m:sub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𝑖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,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(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𝑡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從最左邊的節點逐行更新每列節</a:t>
                </a:r>
                <a14:m>
                  <m:oMath xmlns:m="http://schemas.openxmlformats.org/officeDocument/2006/math">
                    <m:r>
                      <a:rPr kumimoji="0" lang="zh-TW" altLang="en-US" sz="1200" b="0" i="1" u="none" strike="noStrike" kern="0" cap="all" spc="0" normalizeH="0" baseline="0" noProof="0" smtClean="0">
                        <a:ln>
                          <a:noFill/>
                        </a:ln>
                        <a:solidFill>
                          <a:srgbClr val="26324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Roboto Condensed Light"/>
                      </a:rPr>
                      <m:t>點</m:t>
                    </m:r>
                    <m:sSubSup>
                      <m:sSubSupPr>
                        <m:ctrlPr>
                          <a:rPr kumimoji="0" lang="en-US" altLang="zh-TW" sz="1200" b="0" i="1" u="none" strike="noStrike" kern="0" cap="all" spc="0" normalizeH="0" baseline="0" noProof="0" smtClean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𝑅</m:t>
                        </m:r>
                      </m:e>
                      <m:sub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𝑖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,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(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𝑡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並傳送到最右行的節點，再反向由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0" cap="all" spc="0" normalizeH="0" baseline="0" noProof="0" smtClean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L</m:t>
                        </m:r>
                      </m:e>
                      <m:sub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𝑖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,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(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𝑡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接收端的節點逐行更新每列節點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0" cap="all" spc="0" normalizeH="0" baseline="0" noProof="0" smtClean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L</m:t>
                        </m:r>
                      </m:e>
                      <m:sub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𝑖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,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(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𝑡</m:t>
                        </m:r>
                        <m:r>
                          <a:rPr kumimoji="0" lang="en-US" altLang="zh-TW" sz="12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</a:t>
                </a:r>
                <a:r>
                  <a:rPr kumimoji="0" lang="zh-TW" altLang="en-US" sz="1200" b="0" i="0" u="none" strike="noStrike" kern="1200" cap="all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最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左行的節點，此為一次疊代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每一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</a:t>
                </a:r>
                <a:r>
                  <a:rPr lang="zh-TW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</a:t>
                </a:r>
                <a:r>
                  <a:rPr lang="zh-TW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節點都會接收和傳送彼此的訊息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900" b="0" i="1" u="none" strike="noStrike" kern="0" cap="all" spc="0" normalizeH="0" baseline="0" noProof="0" smtClean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L</m:t>
                        </m:r>
                      </m:e>
                      <m:sub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𝑖</m:t>
                        </m:r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,</m:t>
                        </m:r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(</m:t>
                        </m:r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𝑡</m:t>
                        </m:r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𝑅</m:t>
                        </m:r>
                      </m:e>
                      <m:sub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𝑖</m:t>
                        </m:r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,</m:t>
                        </m:r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𝑡</m:t>
                        </m:r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給相鄰節點</a:t>
                </a:r>
                <a:endParaRPr lang="en-US" altLang="zh-TW" sz="9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900" b="0" i="1" u="none" strike="noStrike" kern="0" cap="all" spc="0" normalizeH="0" baseline="0" noProof="0" smtClean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L</m:t>
                        </m:r>
                      </m:e>
                      <m:sub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𝑖</m:t>
                        </m:r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,</m:t>
                        </m:r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(</m:t>
                        </m:r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𝑡</m:t>
                        </m:r>
                        <m:r>
                          <a:rPr kumimoji="0" lang="en-US" altLang="zh-TW" sz="900" b="0" i="1" u="none" strike="noStrike" kern="0" cap="all" spc="0" normalizeH="0" baseline="0" noProof="0">
                            <a:ln>
                              <a:noFill/>
                            </a:ln>
                            <a:solidFill>
                              <a:srgbClr val="2632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𝑅</m:t>
                        </m:r>
                      </m:e>
                      <m:sub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𝑖</m:t>
                        </m:r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,</m:t>
                        </m:r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𝑡</m:t>
                        </m:r>
                        <m:r>
                          <a:rPr lang="en-US" altLang="zh-TW" sz="900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都需要另外三個節點的</a:t>
                </a:r>
                <a:r>
                  <a:rPr lang="en-US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:r>
                  <a:rPr lang="en-US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endParaRPr lang="en-US" altLang="zh-TW" sz="9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9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為方向由右往左傳送的信仰訊息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𝑅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_(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𝑖,𝑗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(𝑡)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為方向由左往右傳送的信仰訊息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zh-TW" sz="1200" dirty="0" smtClean="0">
                    <a:latin typeface="細明體-ExtB" panose="02020500000000000000" pitchFamily="18" charset="-120"/>
                    <a:ea typeface="細明體-ExtB" panose="02020500000000000000" pitchFamily="18" charset="-120"/>
                  </a:rPr>
                  <a:t>進行階層式平行疊代運算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時，首先信仰訊息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𝑅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從最左邊的節點逐行更新每列節</a:t>
                </a:r>
                <a:r>
                  <a:rPr kumimoji="0" lang="zh-TW" altLang="en-US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點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𝑅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並傳送到最右行的節點，再反向由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接收端的節點逐行更新每列節點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</a:t>
                </a:r>
                <a:r>
                  <a:rPr kumimoji="0" lang="zh-TW" altLang="en-US" sz="1200" b="0" i="0" u="none" strike="noStrike" kern="1200" cap="all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最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左行的節點，此為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一次疊代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每一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</a:t>
                </a:r>
                <a:r>
                  <a:rPr lang="zh-TW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</a:t>
                </a:r>
                <a:r>
                  <a:rPr lang="zh-TW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節點都會接收和傳送彼此的訊息</a:t>
                </a:r>
                <a:r>
                  <a:rPr kumimoji="0" lang="en-US" altLang="zh-TW" sz="9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9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9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9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9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9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9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9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:r>
                  <a:rPr lang="en-US" altLang="zh-TW" sz="900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𝑅</a:t>
                </a:r>
                <a:r>
                  <a:rPr lang="en-US" altLang="zh-TW" sz="900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_(</a:t>
                </a:r>
                <a:r>
                  <a:rPr lang="en-US" altLang="zh-TW" sz="900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𝑖,𝑗</a:t>
                </a:r>
                <a:r>
                  <a:rPr lang="en-US" altLang="zh-TW" sz="900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lang="en-US" altLang="zh-TW" sz="900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sz="900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</a:t>
                </a:r>
                <a:r>
                  <a:rPr lang="en-US" altLang="zh-TW" sz="900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(𝑡)</a:t>
                </a:r>
                <a:r>
                  <a:rPr lang="en-US" altLang="zh-TW" sz="900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lang="zh-TW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給相鄰節點</a:t>
                </a:r>
                <a:endParaRPr lang="en-US" altLang="zh-TW" sz="9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9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9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9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9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9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9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9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9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或</a:t>
                </a:r>
                <a:r>
                  <a:rPr lang="en-US" altLang="zh-TW" sz="900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𝑅</a:t>
                </a:r>
                <a:r>
                  <a:rPr lang="en-US" altLang="zh-TW" sz="900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_(</a:t>
                </a:r>
                <a:r>
                  <a:rPr lang="en-US" altLang="zh-TW" sz="900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𝑖,𝑗</a:t>
                </a:r>
                <a:r>
                  <a:rPr lang="en-US" altLang="zh-TW" sz="900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lang="en-US" altLang="zh-TW" sz="900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sz="900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</a:t>
                </a:r>
                <a:r>
                  <a:rPr lang="en-US" altLang="zh-TW" sz="900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(𝑡)</a:t>
                </a:r>
                <a:r>
                  <a:rPr lang="en-US" altLang="zh-TW" sz="900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都需要另外三個節點的</a:t>
                </a:r>
                <a:r>
                  <a:rPr lang="en-US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:r>
                  <a:rPr lang="en-US" altLang="zh-TW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</a:t>
                </a:r>
                <a:r>
                  <a:rPr lang="zh-TW" altLang="en-US" sz="9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endParaRPr lang="en-US" altLang="zh-TW" sz="9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9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752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首先，要介紹的是研究目的：</a:t>
            </a:r>
            <a:endParaRPr lang="en-US" altLang="zh-TW" dirty="0" smtClean="0"/>
          </a:p>
          <a:p>
            <a:r>
              <a:rPr lang="zh-TW" altLang="en-US" dirty="0" smtClean="0"/>
              <a:t>我們假設的情境是，當一個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</a:t>
            </a:r>
            <a:r>
              <a:rPr lang="zh-TW" altLang="en-US" dirty="0" smtClean="0"/>
              <a:t>通訊系統的使用者</a:t>
            </a:r>
            <a:r>
              <a:rPr lang="en-US" altLang="zh-TW" dirty="0" smtClean="0"/>
              <a:t>A</a:t>
            </a:r>
            <a:r>
              <a:rPr lang="zh-TW" altLang="en-US" dirty="0" smtClean="0"/>
              <a:t>所傳送的訊息與其他人產生了在頻譜上的訊息重疊</a:t>
            </a:r>
            <a:r>
              <a:rPr lang="en-US" altLang="zh-TW" dirty="0" smtClean="0"/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同頻干擾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dirty="0" smtClean="0"/>
              <a:t>，這將使</a:t>
            </a:r>
            <a:r>
              <a:rPr lang="en-US" altLang="zh-TW" dirty="0" smtClean="0"/>
              <a:t>A</a:t>
            </a:r>
            <a:r>
              <a:rPr lang="zh-TW" altLang="en-US" dirty="0" smtClean="0"/>
              <a:t>的訊息遭到干擾甚至破壞。</a:t>
            </a:r>
          </a:p>
          <a:p>
            <a:r>
              <a:rPr lang="zh-TW" altLang="en-US" dirty="0" smtClean="0"/>
              <a:t>為了使</a:t>
            </a:r>
            <a:r>
              <a:rPr lang="en-US" altLang="zh-TW" dirty="0" smtClean="0"/>
              <a:t>A</a:t>
            </a:r>
            <a:r>
              <a:rPr lang="zh-TW" altLang="en-US" dirty="0" smtClean="0"/>
              <a:t>保有良好的通訊品質，我們將探討要如何降低這樣的外在干擾。</a:t>
            </a:r>
            <a:endParaRPr lang="en-US" altLang="zh-TW" dirty="0" smtClean="0"/>
          </a:p>
          <a:p>
            <a:r>
              <a:rPr lang="zh-TW" altLang="en-US" dirty="0" smtClean="0"/>
              <a:t>此外，假設這個外在的干擾，對</a:t>
            </a:r>
            <a:r>
              <a:rPr lang="en-US" altLang="zh-TW" dirty="0" smtClean="0"/>
              <a:t>A</a:t>
            </a:r>
            <a:r>
              <a:rPr lang="zh-TW" altLang="en-US" dirty="0" smtClean="0"/>
              <a:t>而言如同是一種脈衝雜訊的環境干擾。</a:t>
            </a:r>
          </a:p>
          <a:p>
            <a:r>
              <a:rPr lang="zh-TW" altLang="en-US" dirty="0" smtClean="0"/>
              <a:t>因此，我們對上述情境敘述：</a:t>
            </a:r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5G</a:t>
            </a:r>
            <a:r>
              <a:rPr lang="zh-TW" altLang="en-US" dirty="0" smtClean="0"/>
              <a:t>行動通訊系統遭遇脈衝雜訊干擾。</a:t>
            </a:r>
            <a:endParaRPr lang="en-US" altLang="zh-TW" dirty="0" smtClean="0"/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dirty="0" smtClean="0"/>
              <a:t>所使用的系統則是</a:t>
            </a:r>
          </a:p>
          <a:p>
            <a:r>
              <a:rPr lang="en-US" altLang="zh-TW" dirty="0" smtClean="0"/>
              <a:t>polar code </a:t>
            </a:r>
            <a:r>
              <a:rPr lang="zh-TW" altLang="en-US" dirty="0" smtClean="0"/>
              <a:t>的編解碼系統</a:t>
            </a:r>
            <a:endParaRPr lang="en-US" altLang="zh-TW" dirty="0" smtClean="0"/>
          </a:p>
          <a:p>
            <a:r>
              <a:rPr lang="en-US" altLang="zh-TW" dirty="0" smtClean="0"/>
              <a:t>QPSK</a:t>
            </a:r>
            <a:r>
              <a:rPr lang="zh-TW" altLang="en-US" dirty="0" smtClean="0"/>
              <a:t>調變</a:t>
            </a:r>
            <a:endParaRPr lang="en-US" altLang="zh-TW" dirty="0" smtClean="0"/>
          </a:p>
          <a:p>
            <a:r>
              <a:rPr lang="zh-TW" altLang="en-US" dirty="0" smtClean="0"/>
              <a:t>解碼則使用</a:t>
            </a:r>
            <a:r>
              <a:rPr lang="en-US" altLang="zh-TW" dirty="0" smtClean="0"/>
              <a:t>SC</a:t>
            </a:r>
            <a:r>
              <a:rPr lang="zh-TW" altLang="en-US" dirty="0" smtClean="0"/>
              <a:t>和</a:t>
            </a:r>
            <a:r>
              <a:rPr lang="en-US" altLang="zh-TW" dirty="0" smtClean="0"/>
              <a:t>BP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通道可靠度選擇加入脈衝位置或統計特徵資訊</a:t>
            </a:r>
            <a:r>
              <a:rPr lang="zh-TW" altLang="zh-TW" dirty="0" smtClean="0"/>
              <a:t>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觀察不同的解碼方式其效能變化</a:t>
            </a:r>
            <a:endParaRPr lang="zh-TW" altLang="en-US" dirty="0" smtClean="0"/>
          </a:p>
          <a:p>
            <a:r>
              <a:rPr lang="zh-TW" altLang="en-US" dirty="0" smtClean="0"/>
              <a:t>為了抵抗解碼端脈衝雜訊所造成的干擾</a:t>
            </a:r>
            <a:r>
              <a:rPr lang="en-US" altLang="zh-TW" dirty="0" smtClean="0"/>
              <a:t>(</a:t>
            </a:r>
            <a:r>
              <a:rPr lang="zh-TW" altLang="en-US" dirty="0" smtClean="0"/>
              <a:t>其中一個目的，另個後面說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</a:p>
          <a:p>
            <a:r>
              <a:rPr lang="zh-TW" altLang="en-US" dirty="0" smtClean="0"/>
              <a:t>本次研究應用裁剪器的概念，</a:t>
            </a:r>
          </a:p>
          <a:p>
            <a:r>
              <a:rPr lang="zh-TW" altLang="en-US" dirty="0" smtClean="0"/>
              <a:t>讓系統在脈衝雜訊的干擾下，可以維持不錯的錯誤糾正能力。</a:t>
            </a:r>
          </a:p>
          <a:p>
            <a:r>
              <a:rPr lang="zh-TW" altLang="en-US" dirty="0" smtClean="0"/>
              <a:t>最後，為了使系統具有實用性，我們期望系統是具有強健性的特徵。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 smtClean="0"/>
              <a:t>脈衝雜訊</a:t>
            </a:r>
            <a:r>
              <a:rPr lang="zh-TW" altLang="en-US" dirty="0" smtClean="0"/>
              <a:t>干擾</a:t>
            </a:r>
            <a:r>
              <a:rPr lang="zh-TW" altLang="zh-TW" dirty="0" smtClean="0"/>
              <a:t>對於無線通訊是很</a:t>
            </a:r>
            <a:r>
              <a:rPr lang="zh-TW" altLang="en-US" dirty="0" smtClean="0"/>
              <a:t>常見</a:t>
            </a:r>
            <a:r>
              <a:rPr lang="zh-TW" altLang="zh-TW" dirty="0" smtClean="0"/>
              <a:t>的問題，會破壞</a:t>
            </a:r>
            <a:r>
              <a:rPr lang="zh-TW" altLang="en-US" dirty="0" smtClean="0"/>
              <a:t>原本要</a:t>
            </a:r>
            <a:r>
              <a:rPr lang="zh-TW" altLang="zh-TW" dirty="0" smtClean="0"/>
              <a:t>傳送的訊號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衝雜訊干擾的成因有很多，例如電器上的開關和繼電器狀態的轉換，以及電磁干擾及通訊系統中的故障和缺陷，脈衝雜訊都有可能發生。在脈衝雜訊中，常見的脈衝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7723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zh-TW" sz="2000" dirty="0" smtClean="0">
                    <a:latin typeface="細明體-ExtB" panose="02020500000000000000" pitchFamily="18" charset="-120"/>
                    <a:ea typeface="細明體-ExtB" panose="02020500000000000000" pitchFamily="18" charset="-120"/>
                  </a:rPr>
                  <a:t>進行階層式平行疊代運算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時，首先信仰訊息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𝑅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從最左邊的節點逐行更新每列節</a:t>
                </a:r>
                <a:r>
                  <a:rPr kumimoji="0" lang="zh-TW" altLang="en-US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點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𝑅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並傳送到最右行的節點，再反向由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接收端的節點逐行更新每列節點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</a:t>
                </a:r>
                <a:r>
                  <a:rPr kumimoji="0" lang="zh-TW" altLang="en-US" sz="2000" b="0" i="0" u="none" strike="noStrike" kern="1200" cap="all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最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左行的節點，此為一次迭代</a:t>
                </a:r>
                <a:endParaRPr kumimoji="0" lang="en-US" altLang="zh-TW" sz="20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為方向由右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往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左傳送的信仰訊息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𝑅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_(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𝑖,𝑗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(𝑡)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為方向由左往右傳送的信仰訊息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29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0" indent="0">
                  <a:buClr>
                    <a:prstClr val="black"/>
                  </a:buClr>
                  <a:buNone/>
                </a:pPr>
                <a:r>
                  <a:rPr lang="zh-TW" altLang="en-US" dirty="0" smtClean="0"/>
                  <a:t>利用</a:t>
                </a:r>
                <a:r>
                  <a:rPr lang="en-US" altLang="zh-TW" dirty="0" smtClean="0"/>
                  <a:t>LLR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zh-TW" sz="2000" dirty="0" smtClean="0">
                    <a:latin typeface="細明體-ExtB" panose="02020500000000000000" pitchFamily="18" charset="-120"/>
                    <a:ea typeface="細明體-ExtB" panose="02020500000000000000" pitchFamily="18" charset="-120"/>
                  </a:rPr>
                  <a:t>進行階層式平行疊代運算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時，首先信仰訊息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𝑅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從最左邊的節點逐行更新每列節</a:t>
                </a:r>
                <a:r>
                  <a:rPr kumimoji="0" lang="zh-TW" altLang="en-US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點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𝑅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並傳送到最右行的節點，再反向由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接收端的節點逐行更新每列節點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20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20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並傳送到</a:t>
                </a:r>
                <a:r>
                  <a:rPr kumimoji="0" lang="zh-TW" altLang="en-US" sz="2000" b="0" i="0" u="none" strike="noStrike" kern="1200" cap="all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最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左行的節點，此為一次迭代</a:t>
                </a:r>
                <a:endParaRPr kumimoji="0" lang="en-US" altLang="zh-TW" sz="20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L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_(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𝑖,𝑗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^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</a:t>
                </a:r>
                <a:r>
                  <a:rPr kumimoji="0" lang="en-US" altLang="zh-TW" sz="1200" b="0" i="0" u="none" strike="noStrike" kern="0" cap="all" spc="0" normalizeH="0" baseline="0" noProof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(𝑡)</a:t>
                </a:r>
                <a:r>
                  <a:rPr kumimoji="0" lang="en-US" altLang="zh-TW" sz="1200" b="0" i="0" u="none" strike="noStrike" kern="0" cap="all" spc="0" normalizeH="0" baseline="0" noProof="0" smtClean="0">
                    <a:ln>
                      <a:noFill/>
                    </a:ln>
                    <a:solidFill>
                      <a:srgbClr val="263248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為方向由右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往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左傳送的信仰訊息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𝑅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_(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𝑖,𝑗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^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</a:t>
                </a:r>
                <a:r>
                  <a:rPr lang="en-US" altLang="zh-TW" i="0" ker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(𝑡)</a:t>
                </a:r>
                <a:r>
                  <a:rPr lang="en-US" altLang="zh-TW" i="0" kern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)</a:t>
                </a:r>
                <a:r>
                  <a:rPr kumimoji="0" lang="zh-TW" altLang="en-US" sz="12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為方向由左往右傳送的信仰訊息</a:t>
                </a:r>
                <a:endParaRPr kumimoji="0" lang="en-US" altLang="zh-TW" sz="12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704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9739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dirty="0" smtClean="0"/>
                  <a:t>本篇論文在解碼器加入剪裁器對脈衝雜訊做裁剪，以有效降低脈衝雜訊對訊息的干擾</a:t>
                </a:r>
                <a:endParaRPr lang="en-US" altLang="zh-TW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解碼器未知任何資訊時</a:t>
                </a:r>
                <a:r>
                  <a:rPr lang="zh-TW" altLang="zh-TW" dirty="0" smtClean="0"/>
                  <a:t>，</a:t>
                </a:r>
                <a:r>
                  <a:rPr lang="zh-TW" altLang="en-US" dirty="0" smtClean="0"/>
                  <a:t>需要裁剪器維持解碼強健性</a:t>
                </a:r>
                <a:r>
                  <a:rPr lang="zh-TW" altLang="zh-TW" dirty="0" smtClean="0"/>
                  <a:t>，</a:t>
                </a:r>
                <a:r>
                  <a:rPr lang="zh-TW" altLang="en-US" dirty="0" smtClean="0"/>
                  <a:t>並減少計算上的複雜度</a:t>
                </a:r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dirty="0" smtClean="0"/>
                  <a:t>可以看到沒有被脈衝干擾的訊息，會在</a:t>
                </a:r>
                <a:r>
                  <a:rPr lang="zh-TW" altLang="en-US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裁剪臨界值</a:t>
                </a:r>
                <a:r>
                  <a:rPr lang="zh-TW" altLang="en-US" dirty="0" smtClean="0"/>
                  <a:t>的區間內，被脈衝影響的訊息則會超出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TW" altLang="en-US" dirty="0" smtClean="0"/>
                  <a:t>。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因此我們要</a:t>
                </a:r>
                <a:r>
                  <a:rPr lang="zh-TW" altLang="en-US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做雜訊剪裁</a:t>
                </a:r>
                <a:r>
                  <a:rPr lang="zh-TW" altLang="en-US" dirty="0" smtClean="0"/>
                  <a:t>，提高系統的錯誤糾正能力</a:t>
                </a:r>
                <a:endParaRPr lang="en-US" altLang="zh-TW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利用裁剪器是比較簡單有效的方式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dirty="0" smtClean="0"/>
                  <a:t>本篇論文在解碼器加入剪裁器對脈衝雜訊做裁剪，以有效降低脈衝雜訊對訊息的干擾</a:t>
                </a:r>
                <a:endParaRPr lang="en-US" altLang="zh-TW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解碼器未知任何資訊時</a:t>
                </a:r>
                <a:r>
                  <a:rPr lang="zh-TW" altLang="zh-TW" dirty="0" smtClean="0"/>
                  <a:t>，</a:t>
                </a:r>
                <a:r>
                  <a:rPr lang="zh-TW" altLang="en-US" dirty="0" smtClean="0"/>
                  <a:t>需要裁剪器維持解碼強健性</a:t>
                </a:r>
                <a:r>
                  <a:rPr lang="zh-TW" altLang="zh-TW" dirty="0" smtClean="0"/>
                  <a:t>，</a:t>
                </a:r>
                <a:r>
                  <a:rPr lang="zh-TW" altLang="en-US" dirty="0" smtClean="0"/>
                  <a:t>並減少計算上的複雜度</a:t>
                </a:r>
                <a:endParaRPr lang="en-US" altLang="zh-TW" dirty="0" smtClean="0"/>
              </a:p>
              <a:p>
                <a:r>
                  <a:rPr lang="zh-TW" altLang="zh-TW" i="0" smtClean="0">
                    <a:latin typeface="Cambria Math" panose="02040503050406030204" pitchFamily="18" charset="0"/>
                  </a:rPr>
                  <a:t>〖</a:t>
                </a:r>
                <a:r>
                  <a:rPr lang="en-US" altLang="zh-TW" i="0">
                    <a:latin typeface="Cambria Math" panose="02040503050406030204" pitchFamily="18" charset="0"/>
                  </a:rPr>
                  <a:t> 𝑦</a:t>
                </a:r>
                <a:r>
                  <a:rPr lang="zh-TW" altLang="zh-TW" i="0" smtClean="0">
                    <a:latin typeface="Cambria Math" panose="02040503050406030204" pitchFamily="18" charset="0"/>
                  </a:rPr>
                  <a:t>〗_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𝑘</a:t>
                </a:r>
                <a:r>
                  <a:rPr lang="zh-TW" altLang="en-US" dirty="0" smtClean="0"/>
                  <a:t>可以看到沒有被脈衝干擾的訊息，會在</a:t>
                </a:r>
                <a:r>
                  <a:rPr lang="zh-TW" altLang="en-US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裁剪臨界值</a:t>
                </a:r>
                <a:r>
                  <a:rPr lang="zh-TW" altLang="en-US" dirty="0" smtClean="0"/>
                  <a:t>的區間內，被脈衝影響的訊息則會超出</a:t>
                </a:r>
                <a:r>
                  <a:rPr lang="en-US" altLang="zh-TW" i="0">
                    <a:latin typeface="Cambria Math" panose="02040503050406030204" pitchFamily="18" charset="0"/>
                  </a:rPr>
                  <a:t>𝛾</a:t>
                </a:r>
                <a:r>
                  <a:rPr lang="zh-TW" altLang="zh-TW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ℎ</a:t>
                </a:r>
                <a:r>
                  <a:rPr lang="zh-TW" altLang="en-US" dirty="0" smtClean="0"/>
                  <a:t>。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因此我們要</a:t>
                </a:r>
                <a:r>
                  <a:rPr lang="zh-TW" altLang="en-US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做雜訊剪裁</a:t>
                </a:r>
                <a:r>
                  <a:rPr lang="zh-TW" altLang="en-US" dirty="0" smtClean="0"/>
                  <a:t>，提高系統的錯誤糾正能力</a:t>
                </a:r>
                <a:endParaRPr lang="en-US" altLang="zh-TW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利用裁剪器是比較簡單有效的方式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52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脈衝發生機率和高斯分布 高斯發生機率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767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719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47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TW" altLang="zh-TW" sz="2000" b="0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極化碼</a:t>
            </a:r>
            <a:r>
              <a:rPr kumimoji="0" lang="zh-TW" altLang="en-US" sz="2000" b="0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的核心概念為</a:t>
            </a:r>
            <a:r>
              <a:rPr kumimoji="0" lang="zh-TW" altLang="zh-TW" sz="2000" b="0" i="0" u="none" strike="noStrike" kern="1200" cap="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通道極化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82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通道極化由通道結合與通道分裂組成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目的是計算各個通道的可靠度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隨著碼長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的增加，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分裂後各子通道將呈現兩級化，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一部分子通道通道容量接近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無雜訊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其餘子通道通道容量接近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充滿雜訊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在通道容量接近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的子通道上傳送訊息，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其餘子通道傳送凍結位元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cap="none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frozen bits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621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0" lang="en-US" altLang="zh-TW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N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個互相獨立的</a:t>
                </a:r>
                <a:r>
                  <a:rPr kumimoji="0" lang="en-US" altLang="zh-TW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BI-DMC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通道</a:t>
                </a:r>
                <a:r>
                  <a:rPr kumimoji="0" lang="en-US" altLang="zh-TW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W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:endParaRPr kumimoji="0" lang="en-US" altLang="zh-TW" sz="20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透過遞迴通</a:t>
                </a:r>
                <a14:m>
                  <m:oMath xmlns:m="http://schemas.openxmlformats.org/officeDocument/2006/math">
                    <m:r>
                      <a:rPr kumimoji="0" lang="zh-TW" altLang="en-US" sz="2000" b="0" i="1" u="none" strike="noStrike" kern="1200" cap="all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rPr>
                      <m:t>式</m:t>
                    </m:r>
                    <m:sSub>
                      <m:sSubPr>
                        <m:ctrlPr>
                          <a:rPr kumimoji="0" lang="en-US" altLang="zh-TW" sz="2000" b="0" i="1" u="none" strike="noStrike" kern="1200" cap="all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all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TW" sz="2000" b="0" i="1" u="none" strike="noStrike" kern="1200" cap="all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kumimoji="0" lang="en-US" altLang="zh-TW" sz="2000" b="0" i="1" u="none" strike="noStrike" kern="1200" cap="all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𝑁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𝑁</m:t>
                            </m:r>
                          </m:sup>
                        </m:sSubSup>
                      </m:e>
                    </m:d>
                    <m:r>
                      <a:rPr kumimoji="0" lang="en-US" altLang="zh-TW" sz="2000" b="0" i="0" u="none" strike="noStrike" kern="1200" cap="all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TW" sz="2000" b="0" i="1" u="none" strike="noStrike" kern="1200" cap="all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000" b="0" i="1" u="none" strike="noStrike" kern="1200" cap="all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  <m:t>𝑊</m:t>
                        </m:r>
                      </m:e>
                      <m:sup>
                        <m:r>
                          <a:rPr kumimoji="0" lang="en-US" altLang="zh-TW" sz="2000" b="0" i="1" u="none" strike="noStrike" kern="1200" cap="all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  <m:t>𝑁</m:t>
                        </m:r>
                      </m:sup>
                    </m:sSup>
                    <m:d>
                      <m:dPr>
                        <m:ctrlPr>
                          <a:rPr kumimoji="0" lang="en-US" altLang="zh-TW" sz="2000" b="0" i="1" u="none" strike="noStrike" kern="1200" cap="all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𝑁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𝑁</m:t>
                            </m:r>
                          </m:sup>
                        </m:sSubSup>
                        <m:sSub>
                          <m:sSubPr>
                            <m:ctrlP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altLang="zh-TW" sz="2000" b="0" i="1" u="none" strike="noStrike" kern="1200" cap="all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+mn-cs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的方式排在一起組成集合通道</a:t>
                </a:r>
                <a:endParaRPr kumimoji="0" lang="en-US" altLang="zh-TW" sz="20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的密次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Binary Discrete Memoryless Channel</a:t>
                </a: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二進制輸入離散無記憶性通道</a:t>
                </a:r>
                <a:endParaRPr lang="zh-TW" altLang="en-US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0" lang="en-US" altLang="zh-TW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N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個互相獨立的</a:t>
                </a:r>
                <a:r>
                  <a:rPr kumimoji="0" lang="en-US" altLang="zh-TW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BI-DMC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通道</a:t>
                </a:r>
                <a:r>
                  <a:rPr kumimoji="0" lang="en-US" altLang="zh-TW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W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:endParaRPr kumimoji="0" lang="en-US" altLang="zh-TW" sz="20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透過遞迴</a:t>
                </a:r>
                <a:r>
                  <a:rPr kumimoji="0" lang="en-US" altLang="zh-TW" sz="2000" b="0" i="0" u="none" strike="noStrike" kern="1200" cap="all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軟正黑體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000" b="0" i="0" u="none" strike="noStrike" kern="1200" cap="all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軟正黑體" panose="020B0604030504040204" pitchFamily="34" charset="-120"/>
                    <a:cs typeface="+mn-cs"/>
                  </a:rPr>
                  <a:t>_</a:t>
                </a:r>
                <a:r>
                  <a:rPr kumimoji="0" lang="en-US" altLang="zh-TW" sz="2000" b="0" i="0" u="none" strike="noStrike" kern="1200" cap="all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軟正黑體" panose="020B0604030504040204" pitchFamily="34" charset="-120"/>
                    <a:cs typeface="+mn-cs"/>
                  </a:rPr>
                  <a:t>N (𝑦_1^𝑁│𝑢_1^𝑁 )=𝑊^𝑁 (𝑦_1^𝑁│𝑢_1^𝑁 𝐺_𝑁 )</a:t>
                </a:r>
                <a:r>
                  <a:rPr kumimoji="0" lang="zh-TW" altLang="en-US" sz="2000" b="0" i="0" u="none" strike="noStrike" kern="1200" cap="all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的方式排在一起組成集合通道</a:t>
                </a:r>
                <a:endParaRPr kumimoji="0" lang="en-US" altLang="zh-TW" sz="2000" b="0" i="0" u="none" strike="noStrike" kern="1200" cap="all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的密次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29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96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81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通式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27803-A079-4EF7-B735-9E203C46D55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90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F8D8-DCB9-4CF2-B878-C6F522470EF3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911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8A84-237E-4C3D-9CDB-089465EF5C98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6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2658-095F-4FA0-921C-48B757F7AD8B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736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52B7-8286-401F-8CDC-B48D797A0ECA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9529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2211B-E05C-4CAE-9922-FE7999B53BD2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87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63E4-8183-4E49-941D-C36E8019C711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06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322E-2C20-4B3F-A80E-B43119882341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827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FC57-8C03-48A5-B1DF-76A8BCF28BBB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308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767F-5059-47D5-B833-230AEF4CA705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84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F46D-A045-431D-A03C-E37C343720B6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66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298E-7183-4460-8741-34670BC8B5D4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04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D914-0EB4-404F-B081-664F27092543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46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1FAC-885C-4AC8-8AC0-36A0E1DAE5A8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78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BFCA-AE48-4A42-968B-8C8746157E48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9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B45B-F44E-4E42-8998-30B55F2FBC5E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35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4DBFC-600F-42D8-949E-0B647F0E2442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16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A8B4-9CC5-49A2-A13A-FFCACF8AF576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4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6CD795E-C359-428B-85A0-775DAE3881F3}" type="datetime1">
              <a:rPr lang="zh-TW" altLang="en-US" smtClean="0"/>
              <a:t>2019/8/22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542A124-CC88-44C7-8C52-3E0AF46FD9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81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jpe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pn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jpe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pn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jpe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jp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7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8.jp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9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1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2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0524" y="177386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台灣科技大學  電機工程學系</a:t>
            </a:r>
            <a:b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碩士學位論文口試</a:t>
            </a:r>
          </a:p>
        </p:txBody>
      </p:sp>
      <p:sp>
        <p:nvSpPr>
          <p:cNvPr id="6" name="矩形 5"/>
          <p:cNvSpPr/>
          <p:nvPr/>
        </p:nvSpPr>
        <p:spPr>
          <a:xfrm>
            <a:off x="2947418" y="349539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極化碼基於不同解碼方式</a:t>
            </a: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之效能分析比較</a:t>
            </a: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Polar Code Over Different Decoding Method For Performance Analysis Comparison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93185" y="5450304"/>
            <a:ext cx="3983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學生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林尹泰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指導教授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曾德峰   博士</a:t>
            </a:r>
          </a:p>
        </p:txBody>
      </p:sp>
      <p:sp>
        <p:nvSpPr>
          <p:cNvPr id="8" name="矩形 7"/>
          <p:cNvSpPr/>
          <p:nvPr/>
        </p:nvSpPr>
        <p:spPr>
          <a:xfrm>
            <a:off x="117452" y="5911969"/>
            <a:ext cx="4163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Taiwan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24835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182881"/>
            <a:ext cx="10364451" cy="1376978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通道分裂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</a:t>
            </a:r>
            <a:r>
              <a:rPr lang="en-US" altLang="zh-TW" sz="24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hannel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</a:t>
            </a:r>
            <a:r>
              <a:rPr lang="en-US" altLang="zh-TW" sz="24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plitting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559859"/>
                <a:ext cx="10363826" cy="4231341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個相互獨立的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Bi-DMC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通道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(W)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經過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通道結合變成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通道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後，再將通道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重新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分裂成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個極化通道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是</m:t>
                    </m:r>
                    <m:sSubSup>
                      <m:sSubSup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N</m:t>
                        </m:r>
                      </m:sub>
                      <m:sup>
                        <m:d>
                          <m:dPr>
                            <m:ctrlP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Roboto Condensed Light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Roboto Condensed Light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TW" altLang="en-US" dirty="0"/>
                  <a:t>的輸入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1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𝑁</m:t>
                        </m:r>
                      </m:sup>
                    </m:sSubSup>
                    <m:r>
                      <a:rPr lang="en-US" altLang="zh-TW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sym typeface="Roboto Condensed Light"/>
                      </a:rPr>
                      <m:t>,</m:t>
                    </m:r>
                    <m:sSubSup>
                      <m:sSubSup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1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−1</m:t>
                        </m:r>
                      </m:sup>
                    </m:sSubSup>
                    <m:r>
                      <a:rPr lang="en-US" altLang="zh-TW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sym typeface="Roboto Condensed Light"/>
                      </a:rPr>
                      <m:t>)</m:t>
                    </m:r>
                  </m:oMath>
                </a14:m>
                <a:r>
                  <a:rPr lang="zh-TW" altLang="en-US" dirty="0"/>
                  <a:t>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Roboto Condensed Light"/>
                          </a:rPr>
                          <m:t>N</m:t>
                        </m:r>
                      </m:sub>
                      <m:sup>
                        <m:d>
                          <m:dPr>
                            <m:ctrlP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Roboto Condensed Light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Roboto Condensed Light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TW" altLang="en-US" dirty="0"/>
                  <a:t>的輸出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en-US" altLang="zh-TW" cap="none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</a:t>
                </a:r>
                <a:r>
                  <a:rPr lang="zh-TW" altLang="en-US" cap="none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cap="none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 cap="none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𝑊</m:t>
                        </m:r>
                      </m:e>
                      <m:sub>
                        <m:r>
                          <a:rPr lang="en-US" altLang="zh-TW" i="1" cap="none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b>
                    </m:sSub>
                    <m:r>
                      <a:rPr lang="zh-TW" altLang="en-US" i="1" cap="none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的第</m:t>
                    </m:r>
                  </m:oMath>
                </a14:m>
                <a:r>
                  <a:rPr lang="en-US" altLang="zh-TW" cap="none" dirty="0" err="1"/>
                  <a:t>i</a:t>
                </a:r>
                <a:r>
                  <a:rPr lang="zh-TW" altLang="en-US" cap="none" dirty="0"/>
                  <a:t>個</a:t>
                </a:r>
                <a:r>
                  <a:rPr lang="zh-TW" altLang="en-US" cap="none" dirty="0" smtClean="0"/>
                  <a:t>通道</a:t>
                </a:r>
                <a:endParaRPr lang="en-US" altLang="zh-TW" cap="none" dirty="0" smtClean="0"/>
              </a:p>
              <a:p>
                <a:endParaRPr lang="en-US" altLang="zh-TW" cap="none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𝑁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)</m:t>
                          </m:r>
                        </m:sup>
                      </m:sSubSup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 :</m:t>
                      </m:r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𝑋</m:t>
                      </m:r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→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𝑌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𝑁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×</m:t>
                      </m:r>
                      <m:sSup>
                        <m:sSupPr>
                          <m:ctrlPr>
                            <a:rPr lang="zh-TW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𝑋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−1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, 1≤</m:t>
                      </m:r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𝑖</m:t>
                      </m:r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N</m:t>
                      </m:r>
                    </m:oMath>
                  </m:oMathPara>
                </a14:m>
                <a:endParaRPr lang="en-US" altLang="zh-TW" i="1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  <a:sym typeface="Roboto Condensed Light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N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(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𝑁</m:t>
                          </m:r>
                        </m:sup>
                      </m:sSubSup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,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𝑢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−1</m:t>
                          </m:r>
                        </m:sup>
                      </m:sSubSup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|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𝑢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sym typeface="Roboto Condensed Light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𝑁</m:t>
                              </m:r>
                            </m:sup>
                          </m:sSubSup>
                        </m:sub>
                        <m:sup/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sym typeface="Roboto Condensed Ligh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sym typeface="Roboto Condensed Light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sym typeface="Roboto Condensed Light"/>
                                    </a:rPr>
                                    <m:t>𝑁</m:t>
                                  </m:r>
                                  <m:r>
                                    <a:rPr lang="en-US" altLang="zh-TW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sym typeface="Roboto Condensed Light"/>
                                    </a:rPr>
                                    <m:t>−1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sym typeface="Roboto Condensed Light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altLang="zh-TW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Roboto Condensed Ligh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i="1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  <a:sym typeface="Roboto Condensed Light"/>
                </a:endParaRPr>
              </a:p>
              <a:p>
                <a:pPr marL="0" lvl="0" indent="0">
                  <a:buNone/>
                </a:pPr>
                <a:r>
                  <a:rPr lang="en-US" altLang="zh-TW" cap="none" dirty="0">
                    <a:latin typeface="Cambria Math" panose="02040503050406030204" pitchFamily="18" charset="0"/>
                  </a:rPr>
                  <a:t>N</a:t>
                </a:r>
                <a:r>
                  <a:rPr lang="zh-TW" altLang="en-US" cap="none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個分裂後的通道為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cap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i="1" cap="none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TW" i="1" cap="none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i="1" cap="none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i="1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  <a:sym typeface="Roboto Condensed Light"/>
                </a:endParaRPr>
              </a:p>
              <a:p>
                <a:pPr marL="0" lvl="0" indent="0" algn="r">
                  <a:buNone/>
                </a:pPr>
                <a:endParaRPr lang="en-US" altLang="zh-TW" i="1" dirty="0">
                  <a:solidFill>
                    <a:srgbClr val="000000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  <a:sym typeface="Roboto Condensed Light"/>
                </a:endParaRPr>
              </a:p>
              <a:p>
                <a:pPr marL="0" lvl="0" indent="0" algn="r">
                  <a:buNone/>
                </a:pPr>
                <a:endParaRPr lang="en-US" altLang="zh-TW" i="1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  <a:sym typeface="Roboto Condensed Light"/>
                </a:endParaRPr>
              </a:p>
              <a:p>
                <a:pPr marL="0" lvl="0" indent="0" algn="r">
                  <a:buNone/>
                </a:pPr>
                <a:endParaRPr lang="en-US" altLang="zh-TW" i="1" dirty="0">
                  <a:solidFill>
                    <a:srgbClr val="000000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  <a:sym typeface="Roboto Condensed Light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559859"/>
                <a:ext cx="10363826" cy="4231341"/>
              </a:xfrm>
              <a:blipFill>
                <a:blip r:embed="rId3"/>
                <a:stretch>
                  <a:fillRect l="-647" t="-1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8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666974"/>
                <a:ext cx="10363826" cy="5581426"/>
              </a:xfrm>
            </p:spPr>
            <p:txBody>
              <a:bodyPr/>
              <a:lstStyle/>
              <a:p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以</a:t>
                </a:r>
                <a:r>
                  <a:rPr lang="en-US" altLang="zh-TW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binary erasure channel 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(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BEC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)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為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例，原通道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W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被判定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抹去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的機率為</a:t>
                </a:r>
                <a14:m>
                  <m:oMath xmlns:m="http://schemas.openxmlformats.org/officeDocument/2006/math">
                    <m:r>
                      <a:rPr lang="en-US" altLang="zh-TW" b="0" i="1" cap="none" smtClean="0">
                        <a:latin typeface="Cambria Math" panose="02040503050406030204" pitchFamily="18" charset="0"/>
                        <a:cs typeface="Roboto Condensed Light"/>
                      </a:rPr>
                      <m:t>𝜀</m:t>
                    </m:r>
                  </m:oMath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𝑊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2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zh-TW" altLang="zh-TW" dirty="0">
                    <a:latin typeface="+mn-ea"/>
                    <a:cs typeface="Roboto Condensed Light"/>
                  </a:rPr>
                  <a:t>僅利用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cap="none" smtClean="0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sSupPr>
                      <m:e>
                        <m:r>
                          <a:rPr lang="en-US" altLang="zh-TW" b="0" i="1" cap="none" smtClean="0">
                            <a:latin typeface="Cambria Math" panose="02040503050406030204" pitchFamily="18" charset="0"/>
                            <a:cs typeface="Roboto Condensed Light"/>
                          </a:rPr>
                          <m:t>𝑦</m:t>
                        </m:r>
                      </m:e>
                      <m:sup>
                        <m:r>
                          <a:rPr lang="en-US" altLang="zh-TW" cap="none">
                            <a:latin typeface="Cambria Math" panose="02040503050406030204" pitchFamily="18" charset="0"/>
                            <a:cs typeface="Roboto Condensed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zh-TW" dirty="0">
                    <a:latin typeface="+mn-ea"/>
                    <a:cs typeface="Roboto Condensed Light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Roboto Condensed Light"/>
                          </a:rPr>
                          <m:t>𝑦</m:t>
                        </m:r>
                      </m:e>
                      <m:sup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zh-TW" dirty="0">
                    <a:latin typeface="+mn-ea"/>
                    <a:cs typeface="Roboto Condensed Light"/>
                  </a:rPr>
                  <a:t>進行估測，因此若要成功估測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i="1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  <a:cs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latin typeface="Cambria Math" panose="02040503050406030204" pitchFamily="18" charset="0"/>
                                <a:cs typeface="Roboto Condensed Light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>
                                <a:latin typeface="Cambria Math" panose="02040503050406030204" pitchFamily="18" charset="0"/>
                                <a:cs typeface="Roboto Condensed Light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zh-TW" dirty="0">
                    <a:latin typeface="+mn-ea"/>
                    <a:cs typeface="Roboto Condensed Light"/>
                  </a:rPr>
                  <a:t>就必須兩個</a:t>
                </a:r>
                <a:r>
                  <a:rPr lang="en-US" altLang="zh-TW" dirty="0">
                    <a:latin typeface="+mn-ea"/>
                    <a:cs typeface="Roboto Condensed Light"/>
                  </a:rPr>
                  <a:t>W</a:t>
                </a:r>
                <a:r>
                  <a:rPr lang="zh-TW" altLang="zh-TW" dirty="0">
                    <a:latin typeface="+mn-ea"/>
                    <a:cs typeface="Roboto Condensed Light"/>
                  </a:rPr>
                  <a:t>都不</a:t>
                </a:r>
                <a:r>
                  <a:rPr lang="zh-TW" altLang="en-US" dirty="0">
                    <a:latin typeface="+mn-ea"/>
                    <a:cs typeface="Roboto Condensed Light"/>
                  </a:rPr>
                  <a:t>傳錯</a:t>
                </a:r>
                <a:r>
                  <a:rPr lang="zh-TW" altLang="zh-TW" dirty="0">
                    <a:latin typeface="+mn-ea"/>
                    <a:cs typeface="Roboto Condensed Light"/>
                  </a:rPr>
                  <a:t>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𝑊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Roboto Condensed Light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latin typeface="Cambria Math" panose="02040503050406030204" pitchFamily="18" charset="0"/>
                                <a:cs typeface="Roboto Condensed Light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cs typeface="Roboto Condensed Light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Roboto Condensed Light"/>
                          </a:rPr>
                          <m:t>1−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cs typeface="Roboto Condensed Light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+mn-ea"/>
                            <a:cs typeface="Roboto Condensed Light"/>
                            <a:sym typeface="Roboto Condensed Light"/>
                          </a:rPr>
                          <m:t> 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𝑊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2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zh-TW" altLang="zh-TW" dirty="0">
                    <a:latin typeface="+mn-ea"/>
                    <a:cs typeface="Roboto Condensed Light"/>
                  </a:rPr>
                  <a:t>除了利用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Roboto Condensed Light"/>
                          </a:rPr>
                          <m:t>𝑦</m:t>
                        </m:r>
                      </m:e>
                      <m:sup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zh-TW" dirty="0">
                    <a:latin typeface="+mn-ea"/>
                    <a:cs typeface="Roboto Condensed Light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Roboto Condensed Light"/>
                          </a:rPr>
                          <m:t>𝑦</m:t>
                        </m:r>
                      </m:e>
                      <m:sup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zh-TW" dirty="0">
                    <a:latin typeface="+mn-ea"/>
                    <a:cs typeface="Roboto Condensed Light"/>
                  </a:rPr>
                  <a:t>，也利用了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  <a:cs typeface="Roboto Condensed Light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𝑊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2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  <a:cs typeface="Roboto Condensed Light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zh-TW" altLang="zh-TW" dirty="0">
                    <a:latin typeface="+mn-ea"/>
                    <a:cs typeface="Roboto Condensed Light"/>
                  </a:rPr>
                  <a:t>的估測結果</a:t>
                </a:r>
                <a:endParaRPr lang="en-US" altLang="zh-TW" dirty="0" smtClean="0">
                  <a:latin typeface="+mn-ea"/>
                  <a:cs typeface="Roboto Condensed Ligh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i="1" dirty="0">
                          <a:latin typeface="Cambria Math" panose="02040503050406030204" pitchFamily="18" charset="0"/>
                          <a:cs typeface="Roboto Condensed Light"/>
                        </a:rPr>
                        <m:t> </m:t>
                      </m:r>
                      <m:r>
                        <a:rPr lang="zh-TW" altLang="en-US" i="1" dirty="0" smtClean="0">
                          <a:latin typeface="Cambria Math" panose="02040503050406030204" pitchFamily="18" charset="0"/>
                          <a:cs typeface="Roboto Condensed Light"/>
                        </a:rPr>
                        <m:t> 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  <a:cs typeface="Roboto Condensed Light"/>
                        </a:rPr>
                        <m:t> </m:t>
                      </m:r>
                      <m:r>
                        <a:rPr lang="zh-TW" altLang="en-US" i="1" dirty="0" smtClean="0">
                          <a:latin typeface="Cambria Math" panose="02040503050406030204" pitchFamily="18" charset="0"/>
                          <a:cs typeface="Roboto Condensed Light"/>
                        </a:rPr>
                        <m:t> </m:t>
                      </m:r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  <a:cs typeface="Roboto Condensed Light"/>
                            </a:rPr>
                          </m:ctrlPr>
                        </m:sSubSup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  <a:cs typeface="Roboto Condensed Light"/>
                            </a:rPr>
                            <m:t>𝑊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  <a:cs typeface="Roboto Condensed Light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  <a:cs typeface="Roboto Condensed Light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Roboto Condensed Ligh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cs typeface="Roboto Condensed Light"/>
                        </a:rPr>
                        <m:t>=</m:t>
                      </m:r>
                      <m:r>
                        <a:rPr lang="en-US" altLang="zh-TW">
                          <a:latin typeface="Cambria Math" panose="02040503050406030204" pitchFamily="18" charset="0"/>
                          <a:cs typeface="Roboto Condensed Light"/>
                        </a:rPr>
                        <m:t>1−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  <a:cs typeface="Roboto Condensed Light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cap="none" smtClean="0">
                              <a:latin typeface="Cambria Math" panose="02040503050406030204" pitchFamily="18" charset="0"/>
                              <a:cs typeface="Roboto Condensed Light"/>
                            </a:rPr>
                            <m:t>ε</m:t>
                          </m:r>
                        </m:e>
                        <m:sup>
                          <m:r>
                            <a:rPr lang="en-US" altLang="zh-TW">
                              <a:latin typeface="Cambria Math" panose="02040503050406030204" pitchFamily="18" charset="0"/>
                              <a:cs typeface="Roboto Condensed Light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cs typeface="Roboto Condensed Light"/>
                        </a:rPr>
                        <m:t>=1−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Roboto Condensed Light"/>
                            </a:rPr>
                            <m:t>(1−</m:t>
                          </m:r>
                          <m:r>
                            <m:rPr>
                              <m:sty m:val="p"/>
                            </m:rPr>
                            <a:rPr lang="en-US" altLang="zh-TW" cap="none" smtClean="0">
                              <a:latin typeface="Cambria Math" panose="02040503050406030204" pitchFamily="18" charset="0"/>
                              <a:cs typeface="Roboto Condensed Light"/>
                            </a:rPr>
                            <m:t>ε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Roboto Condensed Light"/>
                            </a:rPr>
                            <m:t>)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666974"/>
                <a:ext cx="10363826" cy="5581426"/>
              </a:xfrm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59" y="3281115"/>
            <a:ext cx="3905793" cy="31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892886"/>
            <a:ext cx="10363826" cy="489831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</a:rPr>
              <a:t>根據其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</a:rPr>
              <a:t>架構特性，其餘遞迴可以推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</a:rPr>
              <a:t>得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0" y="1624405"/>
            <a:ext cx="5641590" cy="2674595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66" y="877091"/>
            <a:ext cx="4072678" cy="41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7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0275" y="491517"/>
            <a:ext cx="10364451" cy="562988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脈衝通道的模擬環境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3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58185"/>
            <a:ext cx="10364451" cy="1258643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ernoulli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en-US" altLang="zh-TW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aussian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(BG)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脈衝雜訊模型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516828"/>
                <a:ext cx="10363826" cy="4873214"/>
              </a:xfrm>
            </p:spPr>
            <p:txBody>
              <a:bodyPr>
                <a:normAutofit/>
              </a:bodyPr>
              <a:lstStyle/>
              <a:p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白努利分佈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B</a:t>
                </a:r>
                <a:r>
                  <a:rPr lang="en-US" altLang="zh-TW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ernoulli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d</a:t>
                </a:r>
                <a:r>
                  <a:rPr lang="en-US" altLang="zh-TW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istribution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)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和高斯程序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(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G</a:t>
                </a:r>
                <a:r>
                  <a:rPr lang="en-US" altLang="zh-TW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aussian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 p</a:t>
                </a:r>
                <a:r>
                  <a:rPr lang="en-US" altLang="zh-TW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rocesses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)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這兩個隨機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程式產生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𝐵𝐺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2</m:t>
                              </m:r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TW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2</m:t>
                              </m:r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(1+∆)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(1+∆)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其中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為脈衝雜訊發生機率，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各代表高斯與脈衝雜訊的能量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516828"/>
                <a:ext cx="10363826" cy="4873214"/>
              </a:xfrm>
              <a:blipFill>
                <a:blip r:embed="rId3"/>
                <a:stretch>
                  <a:fillRect l="-529" t="-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3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311973"/>
            <a:ext cx="10364451" cy="1129552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dditive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hite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C</a:t>
            </a:r>
            <a:r>
              <a:rPr lang="en-US" altLang="zh-TW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lass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en-US" altLang="zh-TW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oise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脈衝雜訊模型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441526"/>
                <a:ext cx="10363826" cy="5131396"/>
              </a:xfrm>
            </p:spPr>
            <p:txBody>
              <a:bodyPr>
                <a:normAutofit/>
              </a:bodyPr>
              <a:lstStyle/>
              <a:p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以高斯程序和卜松分布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(Poisson distribution)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兩個隨機程序來產生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𝐴𝑊𝐴𝑁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TW" cap="none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sym typeface="Roboto Condensed Ligh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sym typeface="Roboto Condensed Light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sym typeface="Roboto Condensed Light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dirty="0"/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)/(1+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ym typeface="Arial"/>
                </a:endParaRPr>
              </a:p>
              <a:p>
                <a:pPr marL="76200" indent="0">
                  <a:buNone/>
                </a:pP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其中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為單位時間所發生的脈衝個數，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441526"/>
                <a:ext cx="10363826" cy="5131396"/>
              </a:xfrm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3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極化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碼各種情境模擬假設條件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道任何資訊，接收端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脈衝位置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傳送端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脈衝位置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，接收端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脈衝位置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傳送端未知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任何資訊，接收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端未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道任何資訊並加入裁剪器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傳送端未知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任何資訊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接收端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傳送端已知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道脈衝統計特徵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，接收端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端已知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道脈衝統計特徵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接收端未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道任何資訊並加入裁剪器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4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511115"/>
            <a:ext cx="10364451" cy="1596177"/>
          </a:xfrm>
        </p:spPr>
        <p:txBody>
          <a:bodyPr>
            <a:normAutofit/>
          </a:bodyPr>
          <a:lstStyle/>
          <a:p>
            <a:pPr lvl="0"/>
            <a:r>
              <a:rPr lang="zh-TW" altLang="en-US" sz="32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編</a:t>
            </a:r>
            <a:r>
              <a:rPr lang="en-US" altLang="zh-TW" sz="32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(</a:t>
            </a:r>
            <a:r>
              <a:rPr lang="zh-TW" altLang="en-US" sz="32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解</a:t>
            </a:r>
            <a:r>
              <a:rPr lang="en-US" altLang="zh-TW" sz="32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)</a:t>
            </a:r>
            <a:r>
              <a:rPr lang="zh-TW" altLang="en-US" sz="32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碼</a:t>
            </a:r>
            <a:r>
              <a:rPr lang="zh-TW" altLang="en-US" sz="3200" b="1" kern="0" cap="none" dirty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設計</a:t>
            </a:r>
            <a:r>
              <a:rPr lang="zh-TW" altLang="en-US" sz="3200" kern="0" cap="none" dirty="0"/>
              <a:t/>
            </a:r>
            <a:br>
              <a:rPr lang="zh-TW" altLang="en-US" sz="3200" kern="0" cap="none" dirty="0"/>
            </a:b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12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365761"/>
            <a:ext cx="10364451" cy="1355464"/>
          </a:xfrm>
        </p:spPr>
        <p:txBody>
          <a:bodyPr>
            <a:noAutofit/>
          </a:bodyPr>
          <a:lstStyle/>
          <a:p>
            <a:pPr lvl="0" algn="l"/>
            <a:r>
              <a:rPr lang="en-US" altLang="zh-TW" sz="24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/>
            </a:r>
            <a:br>
              <a:rPr lang="en-US" altLang="zh-TW" sz="24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</a:br>
            <a:r>
              <a:rPr lang="zh-TW" altLang="en-US" sz="24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極化</a:t>
            </a:r>
            <a:r>
              <a:rPr lang="zh-TW" altLang="en-US" sz="2400" b="1" kern="0" cap="none" dirty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通道可靠性估測</a:t>
            </a:r>
            <a: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kern="0" cap="none" dirty="0"/>
              <a:t/>
            </a:r>
            <a:br>
              <a:rPr lang="zh-TW" altLang="en-US" sz="2400" kern="0" cap="none" dirty="0"/>
            </a:b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721226"/>
                <a:ext cx="10363826" cy="4069974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巴氏參數法</a:t>
                </a:r>
                <a:endParaRPr lang="en-US" altLang="zh-TW" kern="0" cap="none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Condensed Light"/>
                        </a:rPr>
                        <m:t>Z</m:t>
                      </m:r>
                      <m: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Condensed Light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Condensed Light"/>
                        </a:rPr>
                        <m:t>W</m:t>
                      </m:r>
                      <m: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Condensed Light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naryPr>
                        <m:sub>
                          <m:r>
                            <a:rPr lang="en-US" altLang="zh-TW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−∞</m:t>
                          </m:r>
                        </m:sub>
                        <m:sup>
                          <m:r>
                            <a:rPr lang="en-US" altLang="zh-TW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∞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𝑊</m:t>
                              </m:r>
                              <m:r>
                                <a:rPr lang="en-US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(</m:t>
                              </m:r>
                              <m:r>
                                <a:rPr lang="en-US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𝑦</m:t>
                              </m:r>
                              <m:r>
                                <a:rPr lang="en-US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|0)</m:t>
                              </m:r>
                              <m:r>
                                <a:rPr lang="en-US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𝑊</m:t>
                              </m:r>
                              <m:r>
                                <a:rPr lang="en-US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(</m:t>
                              </m:r>
                              <m:r>
                                <a:rPr lang="en-US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𝑦</m:t>
                              </m:r>
                              <m:r>
                                <a:rPr lang="en-US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|1)</m:t>
                              </m:r>
                            </m:e>
                          </m:rad>
                        </m:e>
                      </m:nary>
                      <m:r>
                        <m:rPr>
                          <m:sty m:val="p"/>
                        </m:rP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dy</m:t>
                      </m:r>
                    </m:oMath>
                  </m:oMathPara>
                </a14:m>
                <a:endParaRPr lang="zh-TW" altLang="zh-TW" kern="0" cap="none" dirty="0">
                  <a:solidFill>
                    <a:srgbClr val="000000"/>
                  </a:solidFill>
                  <a:latin typeface="Arial" panose="020B0604020202020204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                                             </m:t>
                      </m:r>
                      <m:r>
                        <a:rPr lang="en-US" altLang="zh-TW" b="0" i="0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                             </m:t>
                      </m:r>
                      <m:r>
                        <a:rPr lang="en-US" altLang="zh-TW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exp</m:t>
                      </m:r>
                      <m:r>
                        <a:rPr lang="en-US" altLang="zh-TW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(−</m:t>
                      </m:r>
                      <m:f>
                        <m:f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r>
                            <a:rPr lang="en-US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4</m:t>
                          </m:r>
                          <m:sSup>
                            <m:sSupPr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sSupPr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)</m:t>
                      </m:r>
                    </m:oMath>
                  </m:oMathPara>
                </a14:m>
                <a:endParaRPr lang="en-US" altLang="zh-TW" kern="0" cap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巴氏參數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Z(W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用來量測每個分裂通道可靠性的公式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76200" lvl="0" indent="0">
                  <a:lnSpc>
                    <a:spcPct val="100000"/>
                  </a:lnSpc>
                  <a:spcBef>
                    <a:spcPts val="600"/>
                  </a:spcBef>
                  <a:buClr>
                    <a:srgbClr val="C7D3E6"/>
                  </a:buClr>
                  <a:buSzPts val="240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Roboto Condensed Light"/>
                        </a:rPr>
                        <m:t>Z</m:t>
                      </m:r>
                      <m:d>
                        <m:dPr>
                          <m:ctrlPr>
                            <a:rPr lang="zh-TW" altLang="zh-TW" i="1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</m:ctrlPr>
                            </m:sSubSupPr>
                            <m:e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2</m:t>
                              </m:r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𝑁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TW" altLang="zh-TW" i="1" kern="0" cap="non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kern="0" cap="non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2</m:t>
                                  </m:r>
                                  <m:r>
                                    <a:rPr lang="en-US" altLang="zh-TW" kern="0" cap="non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𝑖</m:t>
                                  </m:r>
                                  <m:r>
                                    <a:rPr lang="en-US" altLang="zh-TW" kern="0" cap="non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zh-TW" i="1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Roboto Condensed Light"/>
                        </a:rPr>
                        <m:t>=</m:t>
                      </m:r>
                      <m: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Roboto Condensed Light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Roboto Condensed Light"/>
                        </a:rPr>
                        <m:t>Z</m:t>
                      </m:r>
                      <m:d>
                        <m:dPr>
                          <m:ctrlPr>
                            <a:rPr lang="zh-TW" altLang="zh-TW" i="1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</m:ctrlPr>
                            </m:sSubSupPr>
                            <m:e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𝑁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TW" altLang="zh-TW" i="1" kern="0" cap="non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kern="0" cap="non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Roboto Condensed Light"/>
                        </a:rPr>
                        <m:t>−</m:t>
                      </m:r>
                      <m:sSup>
                        <m:sSupPr>
                          <m:ctrlPr>
                            <a:rPr lang="zh-TW" altLang="zh-TW" i="1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  <m:t>Z</m:t>
                          </m:r>
                          <m:d>
                            <m:dPr>
                              <m:ctrlPr>
                                <a:rPr lang="zh-TW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TW" altLang="zh-TW" i="1" kern="0" cap="non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kern="0" cap="non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kern="0" cap="non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TW" altLang="zh-TW" i="1" kern="0" cap="non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Roboto Condensed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kern="0" cap="non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sym typeface="Roboto Condensed Light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kern="0" cap="none" dirty="0">
                  <a:solidFill>
                    <a:srgbClr val="000000"/>
                  </a:solidFill>
                  <a:latin typeface="Arial" panose="020B0604020202020204"/>
                  <a:ea typeface="Roboto Condensed Light"/>
                  <a:sym typeface="Roboto Condensed Light"/>
                </a:endParaRPr>
              </a:p>
              <a:p>
                <a:pPr marL="76200" lvl="0" indent="0">
                  <a:lnSpc>
                    <a:spcPct val="100000"/>
                  </a:lnSpc>
                  <a:spcBef>
                    <a:spcPts val="600"/>
                  </a:spcBef>
                  <a:buClr>
                    <a:srgbClr val="C7D3E6"/>
                  </a:buClr>
                  <a:buSzPts val="240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Roboto Condensed Light"/>
                        </a:rPr>
                        <m:t>Z</m:t>
                      </m:r>
                      <m:d>
                        <m:dPr>
                          <m:ctrlPr>
                            <a:rPr lang="zh-TW" altLang="zh-TW" i="1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</m:ctrlPr>
                            </m:sSubSupPr>
                            <m:e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2</m:t>
                              </m:r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(2</m:t>
                              </m:r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𝑖</m:t>
                              </m:r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Roboto Condensed Light"/>
                        </a:rPr>
                        <m:t>=</m:t>
                      </m:r>
                      <m:sSup>
                        <m:sSupPr>
                          <m:ctrlPr>
                            <a:rPr lang="zh-TW" altLang="zh-TW" i="1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  <m:t>Z</m:t>
                          </m:r>
                          <m: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TW" altLang="zh-TW" i="1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</m:ctrlPr>
                            </m:sSubSupPr>
                            <m:e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(</m:t>
                              </m:r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𝑖</m:t>
                              </m:r>
                              <m:r>
                                <a:rPr lang="en-US" altLang="zh-TW" kern="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  <m:t>)</m:t>
                          </m:r>
                        </m:e>
                        <m:sup>
                          <m: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721226"/>
                <a:ext cx="10363826" cy="4069974"/>
              </a:xfrm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32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796642" y="1459127"/>
            <a:ext cx="8598089" cy="44241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365761"/>
            <a:ext cx="10364451" cy="1355464"/>
          </a:xfrm>
        </p:spPr>
        <p:txBody>
          <a:bodyPr>
            <a:noAutofit/>
          </a:bodyPr>
          <a:lstStyle/>
          <a:p>
            <a:pPr lvl="0" algn="l"/>
            <a:r>
              <a:rPr lang="en-US" altLang="zh-TW" sz="24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/>
            </a:r>
            <a:br>
              <a:rPr lang="en-US" altLang="zh-TW" sz="24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</a:br>
            <a:r>
              <a:rPr lang="zh-TW" altLang="en-US" sz="24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極化</a:t>
            </a:r>
            <a:r>
              <a:rPr lang="zh-TW" altLang="en-US" sz="2400" b="1" kern="0" cap="none" dirty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通道可靠性估測</a:t>
            </a:r>
            <a: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kern="0" cap="none" dirty="0"/>
              <a:t/>
            </a:r>
            <a:br>
              <a:rPr lang="zh-TW" altLang="en-US" sz="2400" kern="0" cap="none" dirty="0"/>
            </a:b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721226"/>
            <a:ext cx="10363826" cy="4069974"/>
          </a:xfrm>
        </p:spPr>
        <p:txBody>
          <a:bodyPr>
            <a:normAutofit/>
          </a:bodyPr>
          <a:lstStyle/>
          <a:p>
            <a:r>
              <a:rPr lang="zh-TW" altLang="en-US" kern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巴氏</a:t>
            </a:r>
            <a:r>
              <a:rPr lang="zh-TW" altLang="en-US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參數遞迴</a:t>
            </a:r>
            <a:endParaRPr lang="en-US" altLang="zh-TW" kern="0" cap="none" dirty="0" smtClean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sym typeface="Roboto Condensed Ligh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/>
                <a:sym typeface="Roboto Condensed"/>
              </a:rPr>
              <a:t>Outline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/>
          <a:lstStyle/>
          <a:p>
            <a:pPr lvl="0"/>
            <a:r>
              <a:rPr lang="zh-TW" altLang="en-US" b="1" kern="0" cap="none" dirty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sym typeface="Roboto Condensed Light"/>
              </a:rPr>
              <a:t>研究</a:t>
            </a:r>
            <a:r>
              <a:rPr lang="zh-TW" altLang="en-US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sym typeface="Roboto Condensed Light"/>
              </a:rPr>
              <a:t>目的</a:t>
            </a:r>
            <a:endParaRPr lang="en-US" altLang="zh-TW" b="1" kern="0" cap="none" dirty="0" smtClean="0">
              <a:solidFill>
                <a:srgbClr val="26324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  <a:sym typeface="Roboto Condensed Light"/>
            </a:endParaRPr>
          </a:p>
          <a:p>
            <a:r>
              <a:rPr lang="zh-TW" altLang="en-US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sym typeface="Roboto Condensed Light"/>
              </a:rPr>
              <a:t>極化碼</a:t>
            </a:r>
            <a:endParaRPr lang="en-US" altLang="zh-TW" b="1" kern="0" cap="none" dirty="0" smtClean="0">
              <a:solidFill>
                <a:srgbClr val="26324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  <a:sym typeface="Roboto Condensed Light"/>
            </a:endParaRPr>
          </a:p>
          <a:p>
            <a:r>
              <a:rPr lang="zh-TW" altLang="en-US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脈衝</a:t>
            </a:r>
            <a:r>
              <a:rPr lang="zh-TW" altLang="en-US" b="1" kern="0" cap="none" dirty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通道的模擬</a:t>
            </a:r>
            <a:r>
              <a:rPr lang="zh-TW" altLang="en-US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環境</a:t>
            </a:r>
            <a:endParaRPr lang="en-US" altLang="zh-TW" b="1" kern="0" cap="none" dirty="0" smtClean="0">
              <a:solidFill>
                <a:srgbClr val="26324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  <a:sym typeface="Roboto Condensed Light"/>
            </a:endParaRPr>
          </a:p>
          <a:p>
            <a:pPr lvl="0"/>
            <a:r>
              <a:rPr lang="zh-TW" altLang="en-US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編</a:t>
            </a:r>
            <a:r>
              <a:rPr lang="en-US" altLang="zh-TW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(</a:t>
            </a:r>
            <a:r>
              <a:rPr lang="zh-TW" altLang="en-US" b="1" kern="0" cap="none" dirty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解</a:t>
            </a:r>
            <a:r>
              <a:rPr lang="en-US" altLang="zh-TW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)</a:t>
            </a:r>
            <a:r>
              <a:rPr lang="zh-TW" altLang="en-US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碼設計</a:t>
            </a:r>
            <a:endParaRPr lang="en-US" altLang="zh-TW" b="1" kern="0" cap="none" dirty="0" smtClean="0">
              <a:solidFill>
                <a:srgbClr val="263248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Roboto Condensed Light"/>
            </a:endParaRPr>
          </a:p>
          <a:p>
            <a:pPr lvl="0"/>
            <a:r>
              <a:rPr lang="zh-TW" altLang="en-US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裁剪器設計</a:t>
            </a:r>
            <a:endParaRPr lang="en-US" altLang="zh-TW" b="1" kern="0" cap="none" dirty="0" smtClean="0">
              <a:solidFill>
                <a:srgbClr val="263248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Roboto Condensed Light"/>
            </a:endParaRPr>
          </a:p>
          <a:p>
            <a:pPr lvl="0"/>
            <a:r>
              <a:rPr lang="zh-TW" altLang="en-US" b="1" kern="0" cap="none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模擬</a:t>
            </a:r>
            <a:r>
              <a:rPr lang="zh-TW" altLang="en-US" b="1" kern="0" cap="none" dirty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結果</a:t>
            </a:r>
            <a:endParaRPr lang="en-US" altLang="zh-TW" b="1" kern="0" cap="none" dirty="0">
              <a:solidFill>
                <a:srgbClr val="263248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Roboto Condensed Light"/>
            </a:endParaRP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2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97278"/>
            <a:ext cx="10763360" cy="1702340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可靠性估測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b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215615"/>
                <a:ext cx="10363826" cy="5350556"/>
              </a:xfrm>
            </p:spPr>
            <p:txBody>
              <a:bodyPr>
                <a:normAutofit fontScale="85000" lnSpcReduction="10000"/>
              </a:bodyPr>
              <a:lstStyle/>
              <a:p>
                <a:endParaRPr lang="en-US" altLang="zh-TW" i="1" dirty="0" smtClean="0"/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傳送端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已知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脈衝雜訊</a:t>
                </a:r>
                <a:r>
                  <a:rPr lang="zh-TW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位置</a:t>
                </a:r>
                <a:endPara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sSubPr>
                        <m:e>
                          <m:r>
                            <a:rPr lang="en-US" altLang="zh-TW" sz="24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BG</m:t>
                          </m:r>
                        </m:sub>
                      </m:sSub>
                      <m:r>
                        <a:rPr lang="en-US" altLang="zh-TW" sz="24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exp</m:t>
                      </m:r>
                      <m:r>
                        <a:rPr lang="en-US" altLang="zh-TW" sz="24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(−</m:t>
                      </m:r>
                      <m:f>
                        <m:fPr>
                          <m:ctrlPr>
                            <a:rPr lang="zh-TW" altLang="zh-TW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r>
                            <a:rPr lang="en-US" altLang="zh-TW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4</m:t>
                          </m:r>
                          <m:sSup>
                            <m:sSupPr>
                              <m:ctrlPr>
                                <a:rPr lang="zh-TW" altLang="zh-TW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sSupPr>
                            <m:e>
                              <m:r>
                                <a:rPr lang="en-US" altLang="zh-TW" sz="24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TW" sz="2400" cap="none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Calibri Light" panose="020F0302020204030204" pitchFamily="34" charset="0"/>
                        </a:rPr>
                        <m:t>exp</m:t>
                      </m:r>
                      <m:r>
                        <a:rPr lang="en-US" altLang="zh-TW" sz="24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Calibri Light" panose="020F0302020204030204" pitchFamily="34" charset="0"/>
                        </a:rPr>
                        <m:t>⁡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Calibri Light" panose="020F0302020204030204" pitchFamily="34" charset="0"/>
                        </a:rPr>
                        <m:t>(−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Calibri Light" panose="020F03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Calibri Light" panose="020F0302020204030204" pitchFamily="34" charset="0"/>
                            </a:rPr>
                            <m:t>4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Calibri Light" panose="020F030202020403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TW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Calibri Light" panose="020F0302020204030204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Calibri Light" panose="020F0302020204030204" pitchFamily="34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Calibri Light" panose="020F030202020403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Calibri Light" panose="020F0302020204030204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Calibri Light" panose="020F0302020204030204" pitchFamily="34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Calibri Light" panose="020F030202020403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Calibri Light" panose="020F03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傳送端已知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道脈衝雜訊統計</a:t>
                </a:r>
                <a:r>
                  <a:rPr lang="zh-TW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特徵</a:t>
                </a:r>
                <a:endParaRPr lang="en-US" altLang="zh-TW" sz="24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sSubPr>
                        <m:e>
                          <m:r>
                            <a:rPr lang="en-US" altLang="zh-TW" sz="24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BG</m:t>
                          </m:r>
                        </m:sub>
                      </m:sSub>
                      <m:r>
                        <a:rPr lang="en-US" altLang="zh-TW" sz="24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 =</m:t>
                      </m:r>
                      <m:r>
                        <a:rPr lang="en-US" altLang="zh-TW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(</m:t>
                      </m:r>
                      <m:nary>
                        <m:naryPr>
                          <m:limLoc m:val="subSup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𝐵𝐺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zh-TW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TW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rad>
                                </m:e>
                              </m:d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𝐵𝐺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zh-TW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TW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rad>
                                </m:e>
                              </m:d>
                            </m:e>
                          </m:rad>
                        </m:e>
                      </m:nary>
                      <m:r>
                        <m:rPr>
                          <m:sty m:val="p"/>
                        </m:rPr>
                        <a:rPr lang="en-US" altLang="zh-TW" sz="2400" b="0" i="0" cap="none" smtClean="0"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altLang="zh-TW" sz="2400" b="0" i="0" cap="none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cap="none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𝐵𝐺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,±</m:t>
                    </m:r>
                    <m:rad>
                      <m:radPr>
                        <m:degHide m:val="on"/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TW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TW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機率密度函數為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𝐵𝐺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2</m:t>
                              </m:r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cs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TW" altLang="zh-TW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Roboto Condensed Light"/>
                                              <a:cs typeface="Roboto Condensed Light"/>
                                              <a:sym typeface="Roboto Condensed Ligh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Roboto Condensed Light"/>
                                              <a:cs typeface="Roboto Condensed Light"/>
                                              <a:sym typeface="Roboto Condensed Light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TW" b="0" i="0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Roboto Condensed Light"/>
                                              <a:cs typeface="Roboto Condensed Light"/>
                                              <a:sym typeface="Roboto Condensed Light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Roboto Condensed Light"/>
                                              <a:cs typeface="Roboto Condensed Light"/>
                                              <a:sym typeface="Roboto Condensed Light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cs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TW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2</m:t>
                              </m:r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altLang="zh-TW" i="1" kern="10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∆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cs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TW" altLang="zh-TW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Roboto Condensed Light"/>
                                              <a:cs typeface="Roboto Condensed Light"/>
                                              <a:sym typeface="Roboto Condensed Ligh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Roboto Condensed Light"/>
                                              <a:cs typeface="Roboto Condensed Light"/>
                                              <a:sym typeface="Roboto Condensed Light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TW" b="0" i="0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Roboto Condensed Light"/>
                                              <a:cs typeface="Roboto Condensed Light"/>
                                              <a:sym typeface="Roboto Condensed Light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Roboto Condensed Light"/>
                                              <a:cs typeface="Roboto Condensed Light"/>
                                              <a:sym typeface="Roboto Condensed Light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cs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altLang="zh-TW" i="1" kern="10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∆</m:t>
                                  </m:r>
                                  <m:r>
                                    <m:rPr>
                                      <m:nor/>
                                    </m:rPr>
                                    <a:rPr lang="zh-TW" altLang="zh-TW" kern="100" dirty="0">
                                      <a:latin typeface="Times New Roman" panose="02020603050405020304" pitchFamily="18" charset="0"/>
                                      <a:ea typeface="標楷體" panose="03000509000000000000" pitchFamily="65" charset="-120"/>
                                    </a:rPr>
                                    <m:t>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>
                  <a:latin typeface="+mn-ea"/>
                  <a:sym typeface="Arial"/>
                </a:endParaRPr>
              </a:p>
              <a:p>
                <a:pPr marL="0" indent="0">
                  <a:buNone/>
                </a:pPr>
                <a:endParaRPr lang="zh-TW" altLang="zh-TW" cap="none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215615"/>
                <a:ext cx="10363826" cy="5350556"/>
              </a:xfrm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4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481914"/>
            <a:ext cx="10364451" cy="1186248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可靠性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估測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傳送端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已知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脈衝雜訊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位置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sSubPr>
                        <m:e>
                          <m:r>
                            <a:rPr lang="en-US" altLang="zh-TW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AWAN</m:t>
                          </m:r>
                        </m:sub>
                      </m:sSub>
                      <m:r>
                        <a:rPr lang="en-US" altLang="zh-TW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kern="0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exp</m:t>
                      </m:r>
                      <m:r>
                        <a:rPr lang="en-US" altLang="zh-TW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(−</m:t>
                      </m:r>
                      <m:f>
                        <m:fPr>
                          <m:ctrlPr>
                            <a:rPr lang="zh-TW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r>
                            <a:rPr lang="en-US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4</m:t>
                          </m:r>
                          <m:sSup>
                            <m:sSupPr>
                              <m:ctrlPr>
                                <a:rPr lang="zh-TW" altLang="zh-TW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sSupPr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TW" cap="none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傳送端已知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道脈衝雜訊統計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sSubPr>
                        <m:e>
                          <m: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AWAN</m:t>
                          </m:r>
                        </m:sub>
                      </m:sSub>
                      <m:r>
                        <a:rPr lang="en-US" altLang="zh-TW" sz="18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=</m:t>
                      </m:r>
                      <m:r>
                        <a:rPr lang="en-US" altLang="zh-TW" sz="1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Roboto Condensed Light"/>
                          <a:cs typeface="Roboto Condensed Light"/>
                          <a:sym typeface="Roboto Condensed Light"/>
                        </a:rPr>
                        <m:t>( </m:t>
                      </m:r>
                      <m:nary>
                        <m:naryPr>
                          <m:limLoc m:val="subSup"/>
                          <m:ctrlPr>
                            <a:rPr lang="zh-TW" altLang="en-US" sz="1800" i="1" kern="100" cap="none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TW" sz="1800" i="1" kern="100" cap="none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Calibri Light" panose="020F0302020204030204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TW" sz="1800" i="1" kern="100" cap="none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Calibri Light" panose="020F0302020204030204" pitchFamily="34" charset="0"/>
                            </a:rPr>
                            <m:t>∞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zh-TW" altLang="en-US" sz="1800" i="1" kern="100" cap="non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800" i="1" kern="100" cap="none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1800" i="1" kern="100" cap="none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𝑚</m:t>
                                  </m:r>
                                  <m:r>
                                    <a:rPr lang="en-US" altLang="zh-TW" sz="1800" i="1" kern="100" cap="none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1800" i="1" kern="100" cap="none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∞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zh-TW" altLang="en-US" sz="1800" i="1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zh-TW" altLang="en-US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𝐴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zh-TW" altLang="en-US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TW" sz="1800" i="1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𝑚</m:t>
                                      </m:r>
                                      <m:r>
                                        <a:rPr lang="en-US" altLang="zh-TW" sz="1800" i="1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!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zh-TW" altLang="en-US" sz="1800" i="1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1800" i="1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zh-TW" altLang="en-US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zh-TW" altLang="en-US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zh-TW" sz="1800" i="1" kern="100" cap="none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800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zh-TW" altLang="en-US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zh-TW" altLang="en-US" sz="1800" i="1" kern="100" cap="none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zh-TW" sz="1800" i="1" kern="100" cap="none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標楷體" panose="03000509000000000000" pitchFamily="65" charset="-12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1800" i="1" kern="100" cap="none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標楷體" panose="03000509000000000000" pitchFamily="65" charset="-12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altLang="zh-TW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ad>
                                                        <m:radPr>
                                                          <m:degHide m:val="on"/>
                                                          <m:ctrlPr>
                                                            <a:rPr lang="zh-TW" altLang="en-US" sz="1800" i="1" kern="100" cap="none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Calibri Light" panose="020F0302020204030204" pitchFamily="34" charset="0"/>
                                                            </a:rPr>
                                                          </m:ctrlPr>
                                                        </m:radPr>
                                                        <m:deg/>
                                                        <m:e>
                                                          <m:f>
                                                            <m:fPr>
                                                              <m:ctrlPr>
                                                                <a:rPr lang="zh-TW" altLang="en-US" sz="1800" i="1" kern="100" cap="none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  <a:cs typeface="Calibri Light" panose="020F0302020204030204" pitchFamily="34" charset="0"/>
                                                                </a:rPr>
                                                              </m:ctrlPr>
                                                            </m:fPr>
                                                            <m:num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zh-TW" altLang="en-US" sz="1800" i="1" kern="100" cap="none">
                                                                      <a:solidFill>
                                                                        <a:prstClr val="black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  <a:cs typeface="Calibri Light" panose="020F0302020204030204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altLang="zh-TW" sz="1800" i="1" kern="100" cap="none">
                                                                      <a:solidFill>
                                                                        <a:prstClr val="black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標楷體" panose="03000509000000000000" pitchFamily="65" charset="-120"/>
                                                                      <a:cs typeface="Calibri Light" panose="020F0302020204030204" pitchFamily="34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altLang="zh-TW" sz="1800" i="1" kern="100" cap="none">
                                                                      <a:solidFill>
                                                                        <a:prstClr val="black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標楷體" panose="03000509000000000000" pitchFamily="65" charset="-120"/>
                                                                      <a:cs typeface="Calibri Light" panose="020F0302020204030204" pitchFamily="34" charset="0"/>
                                                                    </a:rPr>
                                                                    <m:t>𝑠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num>
                                                            <m:den>
                                                              <m:r>
                                                                <a:rPr lang="en-US" altLang="zh-TW" sz="1800" i="1" kern="100" cap="none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標楷體" panose="03000509000000000000" pitchFamily="65" charset="-120"/>
                                                                  <a:cs typeface="Calibri Light" panose="020F0302020204030204" pitchFamily="34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den>
                                                          </m:f>
                                                        </m:e>
                                                      </m:rad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altLang="zh-TW" sz="1800" i="1" kern="100" cap="none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標楷體" panose="03000509000000000000" pitchFamily="65" charset="-12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zh-TW" altLang="en-US" sz="1800" i="1" kern="100" cap="none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TW" altLang="en-US" sz="1800" i="1" kern="100" cap="none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TW" sz="1800" i="1" kern="100" cap="none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標楷體" panose="03000509000000000000" pitchFamily="65" charset="-120"/>
                                                        </a:rPr>
                                                        <m:t>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TW" sz="1800" i="1" kern="100" cap="none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標楷體" panose="03000509000000000000" pitchFamily="65" charset="-12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a:rPr lang="en-US" altLang="zh-TW" sz="1800" i="1" kern="100" cap="none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標楷體" panose="03000509000000000000" pitchFamily="65" charset="-12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TW" altLang="en-US" sz="1800" i="1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TW" sz="1800" i="1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𝑚</m:t>
                                      </m:r>
                                      <m:r>
                                        <a:rPr lang="en-US" altLang="zh-TW" sz="1800" i="1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1800" i="1" kern="100" cap="none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zh-TW" altLang="en-US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TW" altLang="en-US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𝐴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zh-TW" altLang="en-US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!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zh-TW" altLang="en-US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TW" altLang="en-US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𝜋</m:t>
                                              </m:r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lang="zh-TW" altLang="en-US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altLang="zh-TW" sz="1800" i="1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1800" kern="100" cap="none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1800" i="1" kern="100" cap="none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標楷體" panose="03000509000000000000" pitchFamily="65" charset="-12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zh-TW" altLang="en-US" sz="1800" i="1" kern="100" cap="none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zh-TW" altLang="en-US" sz="1800" i="1" kern="100" cap="none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zh-TW" sz="1800" i="1" kern="100" cap="none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標楷體" panose="03000509000000000000" pitchFamily="65" charset="-12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altLang="zh-TW" sz="1800" i="1" kern="100" cap="none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標楷體" panose="03000509000000000000" pitchFamily="65" charset="-120"/>
                                                            </a:rPr>
                                                            <m:t>𝑥</m:t>
                                                          </m:r>
                                                          <m:r>
                                                            <a:rPr lang="en-US" altLang="zh-TW" sz="18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rad>
                                                            <m:radPr>
                                                              <m:degHide m:val="on"/>
                                                              <m:ctrlPr>
                                                                <a:rPr lang="zh-TW" altLang="en-US" sz="1800" i="1" kern="100" cap="none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  <a:cs typeface="Calibri Light" panose="020F0302020204030204" pitchFamily="34" charset="0"/>
                                                                </a:rPr>
                                                              </m:ctrlPr>
                                                            </m:radPr>
                                                            <m:deg/>
                                                            <m:e>
                                                              <m:f>
                                                                <m:fPr>
                                                                  <m:ctrlPr>
                                                                    <a:rPr lang="zh-TW" altLang="en-US" sz="1800" i="1" kern="100" cap="none">
                                                                      <a:solidFill>
                                                                        <a:prstClr val="black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  <a:cs typeface="Calibri Light" panose="020F0302020204030204" pitchFamily="34" charset="0"/>
                                                                    </a:rPr>
                                                                  </m:ctrlPr>
                                                                </m:fPr>
                                                                <m:num>
                                                                  <m:sSub>
                                                                    <m:sSubPr>
                                                                      <m:ctrlPr>
                                                                        <a:rPr lang="zh-TW" altLang="en-US" sz="1800" i="1" kern="100" cap="none">
                                                                          <a:solidFill>
                                                                            <a:prstClr val="black"/>
                                                                          </a:solidFill>
                                                                          <a:latin typeface="Cambria Math" panose="02040503050406030204" pitchFamily="18" charset="0"/>
                                                                          <a:ea typeface="Cambria Math" panose="02040503050406030204" pitchFamily="18" charset="0"/>
                                                                          <a:cs typeface="Calibri Light" panose="020F0302020204030204" pitchFamily="34" charset="0"/>
                                                                        </a:rPr>
                                                                      </m:ctrlPr>
                                                                    </m:sSubPr>
                                                                    <m:e>
                                                                      <m:r>
                                                                        <a:rPr lang="en-US" altLang="zh-TW" sz="1800" i="1" kern="100" cap="none">
                                                                          <a:solidFill>
                                                                            <a:prstClr val="black"/>
                                                                          </a:solidFill>
                                                                          <a:latin typeface="Cambria Math" panose="02040503050406030204" pitchFamily="18" charset="0"/>
                                                                          <a:ea typeface="標楷體" panose="03000509000000000000" pitchFamily="65" charset="-120"/>
                                                                          <a:cs typeface="Calibri Light" panose="020F0302020204030204" pitchFamily="34" charset="0"/>
                                                                        </a:rPr>
                                                                        <m:t>𝐸</m:t>
                                                                      </m:r>
                                                                    </m:e>
                                                                    <m:sub>
                                                                      <m:r>
                                                                        <a:rPr lang="en-US" altLang="zh-TW" sz="1800" i="1" kern="100" cap="none">
                                                                          <a:solidFill>
                                                                            <a:prstClr val="black"/>
                                                                          </a:solidFill>
                                                                          <a:latin typeface="Cambria Math" panose="02040503050406030204" pitchFamily="18" charset="0"/>
                                                                          <a:ea typeface="標楷體" panose="03000509000000000000" pitchFamily="65" charset="-120"/>
                                                                          <a:cs typeface="Calibri Light" panose="020F0302020204030204" pitchFamily="34" charset="0"/>
                                                                        </a:rPr>
                                                                        <m:t>𝑠</m:t>
                                                                      </m:r>
                                                                    </m:sub>
                                                                  </m:sSub>
                                                                </m:num>
                                                                <m:den>
                                                                  <m:r>
                                                                    <a:rPr lang="en-US" altLang="zh-TW" sz="1800" i="1" kern="100" cap="none">
                                                                      <a:solidFill>
                                                                        <a:prstClr val="black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  <a:ea typeface="標楷體" panose="03000509000000000000" pitchFamily="65" charset="-120"/>
                                                                      <a:cs typeface="Calibri Light" panose="020F0302020204030204" pitchFamily="34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den>
                                                              </m:f>
                                                            </m:e>
                                                          </m:rad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altLang="zh-TW" sz="1800" i="1" kern="100" cap="none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標楷體" panose="03000509000000000000" pitchFamily="65" charset="-12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US" altLang="zh-TW" sz="1800" i="1" kern="100" cap="none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標楷體" panose="03000509000000000000" pitchFamily="65" charset="-120"/>
                                                    </a:rPr>
                                                    <m:t>2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zh-TW" altLang="en-US" sz="1800" i="1" kern="100" cap="none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zh-TW" altLang="en-US" sz="1800" i="1" kern="100" cap="none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TW" sz="1800" i="1" kern="100" cap="none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標楷體" panose="03000509000000000000" pitchFamily="65" charset="-120"/>
                                                            </a:rPr>
                                                            <m:t>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TW" sz="1800" i="1" kern="100" cap="none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標楷體" panose="03000509000000000000" pitchFamily="65" charset="-120"/>
                                                            </a:rPr>
                                                            <m:t>𝑚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sup>
                                                      <m:r>
                                                        <a:rPr lang="en-US" altLang="zh-TW" sz="1800" i="1" kern="100" cap="none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標楷體" panose="03000509000000000000" pitchFamily="65" charset="-12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rad>
                        </m:e>
                      </m:nary>
                      <m:r>
                        <m:rPr>
                          <m:sty m:val="p"/>
                        </m:rPr>
                        <a:rPr lang="en-US" altLang="zh-TW" sz="1800" cap="none"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altLang="zh-TW" sz="1800" b="0" i="1" kern="100" cap="non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)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5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02510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解碼器設計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3" y="1519881"/>
                <a:ext cx="10809653" cy="4271319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latin typeface="Cambria Math" panose="02040503050406030204" pitchFamily="18" charset="0"/>
                  </a:rPr>
                  <a:t>AWGN</a:t>
                </a:r>
                <a:r>
                  <a:rPr lang="zh-TW" altLang="en-US" dirty="0" smtClean="0">
                    <a:latin typeface="Cambria Math" panose="02040503050406030204" pitchFamily="18" charset="0"/>
                  </a:rPr>
                  <a:t>解碼器原型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r>
                            <a:rPr lang="en-US" altLang="zh-TW" sz="18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2</m:t>
                          </m:r>
                          <m: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zh-TW" altLang="zh-TW" sz="1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800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1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 sz="18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18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180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18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18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sym typeface="Roboto Condensed Light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1800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TW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3" y="1519881"/>
                <a:ext cx="10809653" cy="4271319"/>
              </a:xfrm>
              <a:blipFill>
                <a:blip r:embed="rId3"/>
                <a:stretch>
                  <a:fillRect l="-508" t="-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1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02510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解碼器設計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519881"/>
                <a:ext cx="10959778" cy="458066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latin typeface="Cambria Math" panose="02040503050406030204" pitchFamily="18" charset="0"/>
                  </a:rPr>
                  <a:t>BG</a:t>
                </a:r>
                <a:r>
                  <a:rPr lang="zh-TW" altLang="en-US" dirty="0" smtClean="0">
                    <a:latin typeface="Cambria Math" panose="02040503050406030204" pitchFamily="18" charset="0"/>
                  </a:rPr>
                  <a:t>解碼器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脈衝統計特徵模型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endParaRPr lang="en-US" altLang="zh-TW" sz="1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800" i="1">
                              <a:latin typeface="Cambria Math" panose="02040503050406030204" pitchFamily="18" charset="0"/>
                            </a:rPr>
                            <m:t>BG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2</m:t>
                          </m:r>
                          <m: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zh-TW" altLang="zh-TW" sz="1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800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1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 sz="18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18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180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1800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18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sym typeface="Roboto Condensed Light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1800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TW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zh-TW" sz="1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2</m:t>
                          </m:r>
                          <m: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(1+∆)</m:t>
                          </m:r>
                        </m:den>
                      </m:f>
                      <m:func>
                        <m:funcPr>
                          <m:ctrlPr>
                            <a:rPr lang="zh-TW" altLang="zh-TW" sz="1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800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1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 sz="18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18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18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sym typeface="Roboto Condensed Light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1800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TW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(1+∆)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1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:endPara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dirty="0" smtClean="0">
                    <a:latin typeface="Cambria Math" panose="02040503050406030204" pitchFamily="18" charset="0"/>
                  </a:rPr>
                  <a:t>BG</a:t>
                </a:r>
                <a:r>
                  <a:rPr lang="zh-TW" altLang="en-US" dirty="0" smtClean="0">
                    <a:latin typeface="Cambria Math" panose="02040503050406030204" pitchFamily="18" charset="0"/>
                  </a:rPr>
                  <a:t>解碼器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脈衝位置模型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endParaRPr lang="en-US" altLang="zh-TW" sz="1800" dirty="0" smtClean="0"/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800" i="1">
                              <a:latin typeface="Cambria Math" panose="02040503050406030204" pitchFamily="18" charset="0"/>
                            </a:rPr>
                            <m:t>BG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Pr>
                        <m:num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2</m:t>
                          </m:r>
                          <m:r>
                            <a:rPr lang="en-US" altLang="zh-TW" sz="18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(1+∆)</m:t>
                          </m:r>
                        </m:den>
                      </m:f>
                      <m:func>
                        <m:funcPr>
                          <m:ctrlPr>
                            <a:rPr lang="zh-TW" altLang="zh-TW" sz="1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800" kern="0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Roboto Condensed Light"/>
                              <a:cs typeface="Roboto Condensed Light"/>
                              <a:sym typeface="Roboto Condensed Light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1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</m:ctrlPr>
                            </m:dPr>
                            <m:e>
                              <m:r>
                                <a:rPr lang="en-US" altLang="zh-TW" sz="180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Roboto Condensed Light"/>
                                  <a:cs typeface="Roboto Condensed Light"/>
                                  <a:sym typeface="Roboto Condensed Light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18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1800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sym typeface="Roboto Condensed Light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18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Roboto Condensed Light"/>
                                          <a:sym typeface="Roboto Condensed Light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1800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Roboto Condensed Light"/>
                                      <a:cs typeface="Roboto Condensed Light"/>
                                      <a:sym typeface="Roboto Condensed Light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TW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(1+∆)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buNone/>
                </a:pPr>
                <a:endPara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519881"/>
                <a:ext cx="10959778" cy="4580668"/>
              </a:xfrm>
              <a:blipFill>
                <a:blip r:embed="rId3"/>
                <a:stretch>
                  <a:fillRect l="-501" t="-1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1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02510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解碼器設計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421028"/>
                <a:ext cx="10363826" cy="4370172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Cambria Math" panose="02040503050406030204" pitchFamily="18" charset="0"/>
                  </a:rPr>
                  <a:t>AWAN</a:t>
                </a:r>
                <a:r>
                  <a:rPr lang="zh-TW" altLang="en-US" dirty="0" smtClean="0">
                    <a:latin typeface="Cambria Math" panose="02040503050406030204" pitchFamily="18" charset="0"/>
                  </a:rPr>
                  <a:t>解碼器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脈衝統計特徵模型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𝐴𝑊𝐴𝑁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f>
                            <m:f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TW" cap="none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>
                    <a:latin typeface="Cambria Math" panose="02040503050406030204" pitchFamily="18" charset="0"/>
                  </a:rPr>
                  <a:t>AWAN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解碼器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脈衝位置模型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endParaRPr lang="en-US" altLang="zh-TW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𝐴𝑊𝐴𝑁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cap="non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m:rPr>
                        <m:sty m:val="p"/>
                      </m:rPr>
                      <a:rPr lang="en-US" altLang="zh-TW" cap="none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421028"/>
                <a:ext cx="10363826" cy="4370172"/>
              </a:xfrm>
              <a:blipFill>
                <a:blip r:embed="rId3"/>
                <a:stretch>
                  <a:fillRect l="-529" t="-1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0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zh-TW" altLang="en-US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編碼</a:t>
            </a:r>
            <a:r>
              <a:rPr lang="zh-TW" altLang="en-US" sz="2800" kern="0" cap="none" dirty="0"/>
              <a:t/>
            </a:r>
            <a:br>
              <a:rPr lang="zh-TW" altLang="en-US" sz="2800" kern="0" cap="none" dirty="0"/>
            </a:b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941922"/>
                <a:ext cx="10363826" cy="384927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0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𝑥</m:t>
                        </m:r>
                      </m:e>
                      <m:sub>
                        <m:r>
                          <a:rPr lang="en-US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1</m:t>
                        </m:r>
                      </m:sub>
                      <m:sup>
                        <m:r>
                          <a:rPr lang="en-US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p>
                    </m:sSubSup>
                    <m:r>
                      <a:rPr lang="en-US" altLang="zh-TW" i="1" kern="0" cap="none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=</m:t>
                    </m:r>
                    <m:sSubSup>
                      <m:sSubSupPr>
                        <m:ctrlPr>
                          <a:rPr lang="zh-TW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𝑢</m:t>
                        </m:r>
                      </m:e>
                      <m:sub>
                        <m:r>
                          <a:rPr lang="en-US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1</m:t>
                        </m:r>
                      </m:sub>
                      <m:sup>
                        <m:r>
                          <a:rPr lang="en-US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zh-TW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𝐺</m:t>
                        </m:r>
                      </m:e>
                      <m:sub>
                        <m:r>
                          <a:rPr lang="en-US" altLang="zh-TW" i="1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marL="76200" lvl="0">
                  <a:spcBef>
                    <a:spcPts val="600"/>
                  </a:spcBef>
                  <a:buClr>
                    <a:srgbClr val="C7D3E6"/>
                  </a:buClr>
                  <a:buSzPts val="24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𝐺</m:t>
                        </m:r>
                      </m:e>
                      <m:sub>
                        <m: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TW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為編碼長度為</a:t>
                </a:r>
                <a:r>
                  <a:rPr lang="en-US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N</a:t>
                </a:r>
                <a:r>
                  <a:rPr lang="zh-TW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的生成矩陣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，是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由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矩陣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F</m:t>
                    </m:r>
                    <m:r>
                      <a:rPr lang="en-US" altLang="zh-TW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經由克羅內克積</a:t>
                </a:r>
                <a:r>
                  <a:rPr lang="en-US" altLang="zh-TW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(</a:t>
                </a:r>
                <a:r>
                  <a:rPr lang="en-US" altLang="zh-TW" kern="0" dirty="0" err="1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K</a:t>
                </a:r>
                <a:r>
                  <a:rPr lang="en-US" altLang="zh-TW" kern="0" cap="none" dirty="0" err="1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ronecker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 p</a:t>
                </a:r>
                <a:r>
                  <a:rPr lang="en-US" altLang="zh-TW" kern="0" cap="none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ower</a:t>
                </a:r>
                <a:r>
                  <a:rPr lang="en-US" altLang="zh-TW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)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和排序矩陣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  <m:t>b</m:t>
                        </m:r>
                      </m:e>
                      <m:sub>
                        <m:r>
                          <a:rPr lang="en-US" altLang="zh-TW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相乘而來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76200" lvl="0">
                  <a:spcBef>
                    <a:spcPts val="600"/>
                  </a:spcBef>
                  <a:buClr>
                    <a:srgbClr val="C7D3E6"/>
                  </a:buClr>
                  <a:buSzPts val="24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  <m:t>b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</m:ctrlPr>
                      </m:sSubPr>
                      <m:e>
                        <m:r>
                          <a:rPr lang="en-US" altLang="zh-TW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altLang="zh-TW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zh-TW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altLang="zh-TW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TW" altLang="en-US"/>
                          <m:t>⊗</m:t>
                        </m:r>
                        <m:sSub>
                          <m:sSubPr>
                            <m:ctrlPr>
                              <a:rPr lang="en-US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  <m:t>𝑁</m:t>
                            </m:r>
                            <m:r>
                              <a:rPr lang="en-US" altLang="zh-TW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  <m:t>/2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  <a:p>
                <a:pPr marL="76200" lvl="0">
                  <a:spcBef>
                    <a:spcPts val="600"/>
                  </a:spcBef>
                  <a:buClr>
                    <a:srgbClr val="C7D3E6"/>
                  </a:buClr>
                  <a:buSzPts val="24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𝐺</m:t>
                        </m:r>
                      </m:e>
                      <m:sub>
                        <m: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b>
                    </m:sSub>
                    <m:r>
                      <a:rPr lang="en-US" altLang="zh-TW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</m:t>
                    </m:r>
                    <m:sSup>
                      <m:sSupPr>
                        <m:ctrlPr>
                          <a:rPr lang="zh-TW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Arial"/>
                              </a:rPr>
                              <m:t>𝑁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a:rPr lang="en-US" altLang="zh-TW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dirty="0" smtClean="0"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 marL="76200">
                  <a:spcBef>
                    <a:spcPts val="600"/>
                  </a:spcBef>
                  <a:buClr>
                    <a:srgbClr val="C7D3E6"/>
                  </a:buClr>
                  <a:buSzPts val="2400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𝑢</m:t>
                        </m:r>
                      </m:e>
                      <m:sub>
                        <m: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1</m:t>
                        </m:r>
                      </m:sub>
                      <m:sup>
                        <m: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除了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原</a:t>
                </a:r>
                <a:r>
                  <a:rPr lang="zh-TW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訊號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，</a:t>
                </a:r>
                <a:r>
                  <a:rPr lang="zh-TW" altLang="en-US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還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包含</a:t>
                </a:r>
                <a:r>
                  <a:rPr lang="zh-TW" altLang="en-US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了凍結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位元</a:t>
                </a:r>
                <a:endParaRPr lang="en-US" altLang="zh-TW" i="1" kern="0" dirty="0" smtClean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Roboto Condensed Light"/>
                </a:endParaRPr>
              </a:p>
              <a:p>
                <a:pPr marL="76200" lvl="0">
                  <a:spcBef>
                    <a:spcPts val="600"/>
                  </a:spcBef>
                  <a:buClr>
                    <a:srgbClr val="C7D3E6"/>
                  </a:buClr>
                  <a:buSzPts val="2400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𝑥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1</m:t>
                        </m:r>
                      </m:sub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p>
                    </m:sSubSup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=</m:t>
                    </m:r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Α</m:t>
                        </m:r>
                      </m:sub>
                    </m:sSub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𝐺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b>
                    </m:sSub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Α</m:t>
                    </m:r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)</m:t>
                    </m:r>
                    <m:r>
                      <a:rPr lang="zh-TW" altLang="zh-TW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⊕</m:t>
                    </m:r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𝑢</m:t>
                        </m:r>
                      </m:e>
                      <m:sub>
                        <m:sSup>
                          <m:sSupPr>
                            <m:ctrlPr>
                              <a:rPr lang="zh-TW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  <m:t>Α</m:t>
                            </m:r>
                          </m:e>
                          <m:sup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  <m:t>𝑐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𝐺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b>
                    </m:sSub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(</m:t>
                    </m:r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Α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𝑐</m:t>
                        </m:r>
                      </m:sup>
                    </m:sSup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)</m:t>
                    </m:r>
                  </m:oMath>
                </a14:m>
                <a:endParaRPr lang="en-US" altLang="zh-TW" kern="0" dirty="0">
                  <a:solidFill>
                    <a:srgbClr val="000000"/>
                  </a:solidFill>
                  <a:latin typeface="Arial" panose="020B0604020202020204"/>
                  <a:ea typeface="微軟正黑體" panose="020B0604030504040204" pitchFamily="34" charset="-120"/>
                  <a:sym typeface="Arial"/>
                </a:endParaRPr>
              </a:p>
              <a:p>
                <a:pPr marL="76200" lvl="0">
                  <a:spcBef>
                    <a:spcPts val="600"/>
                  </a:spcBef>
                  <a:buClr>
                    <a:srgbClr val="C7D3E6"/>
                  </a:buClr>
                  <a:buSzPts val="2400"/>
                </a:pPr>
                <a:endParaRPr lang="zh-TW" altLang="en-US" dirty="0"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941922"/>
                <a:ext cx="10363826" cy="3849277"/>
              </a:xfrm>
              <a:blipFill>
                <a:blip r:embed="rId3"/>
                <a:stretch>
                  <a:fillRect l="-824" r="-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81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zh-TW" altLang="en-US" sz="2400" b="1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排序矩陣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  <m:t>b</m:t>
                        </m:r>
                      </m:e>
                      <m:sub>
                        <m:r>
                          <a:rPr lang="en-US" altLang="zh-TW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  <m:t>𝑁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將原序列 </a:t>
                </a:r>
                <a:r>
                  <a:rPr lang="en-US" altLang="zh-TW" cap="none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TW" cap="non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 {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1,2,…,N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由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十進制表示為二進制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Roboto Condensed Light"/>
                      </a:rPr>
                      <m:t>，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再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將</m:t>
                    </m:r>
                  </m:oMath>
                </a14:m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二進制反序並表示為十進</a:t>
                </a:r>
                <a:r>
                  <a:rPr lang="zh-TW" altLang="en-US" dirty="0" smtClean="0"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制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TW" altLang="en-US" dirty="0">
                    <a:latin typeface="Cambria Math" panose="02040503050406030204" pitchFamily="18" charset="0"/>
                    <a:ea typeface="微軟正黑體" panose="020B0604030504040204" pitchFamily="34" charset="-120"/>
                    <a:cs typeface="Roboto Condensed Light"/>
                  </a:rPr>
                  <a:t> ，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為原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序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列</m:t>
                    </m:r>
                  </m:oMath>
                </a14:m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反序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4"/>
                <a:stretch>
                  <a:fillRect l="-529" r="-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7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zh-TW" altLang="en-US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克羅內克積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(</a:t>
            </a:r>
            <a:r>
              <a:rPr lang="en-US" altLang="zh-TW" sz="2400" b="1" kern="0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sym typeface="Roboto Condensed"/>
              </a:rPr>
              <a:t>Kronecker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sym typeface="Roboto Condensed"/>
              </a:rPr>
              <a:t> power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)</a:t>
            </a:r>
            <a: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699708"/>
                <a:ext cx="10363826" cy="466881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1</m:t>
                        </m:r>
                      </m:sup>
                    </m:sSup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</m:t>
                    </m:r>
                  </m:oMath>
                </a14:m>
                <a:r>
                  <a:rPr lang="en-US" altLang="zh-TW" kern="0" dirty="0">
                    <a:solidFill>
                      <a:srgbClr val="263248"/>
                    </a:solidFill>
                    <a:ea typeface="Cambria Math" panose="02040503050406030204" pitchFamily="18" charset="0"/>
                    <a:sym typeface="Roboto Condensed Ligh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F</m:t>
                    </m:r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 </m:t>
                    </m:r>
                  </m:oMath>
                </a14:m>
                <a:r>
                  <a:rPr lang="en-US" altLang="zh-TW" kern="0" dirty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kern="0" dirty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kern="0" dirty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kern="0" dirty="0" smtClean="0">
                  <a:solidFill>
                    <a:srgbClr val="263248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⨂2</m:t>
                        </m:r>
                      </m:sup>
                    </m:sSup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</m:t>
                    </m:r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⨂1</m:t>
                        </m:r>
                      </m:sup>
                    </m:sSup>
                  </m:oMath>
                </a14:m>
                <a:r>
                  <a:rPr lang="en-US" altLang="zh-TW" kern="0" dirty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kern="0" dirty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kern="0" dirty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kern="0" dirty="0">
                    <a:solidFill>
                      <a:srgbClr val="263248"/>
                    </a:solidFill>
                    <a:ea typeface="Cambria Math" panose="02040503050406030204" pitchFamily="18" charset="0"/>
                    <a:sym typeface="Roboto Condensed Ligh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⨂</m:t>
                    </m:r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⨂1</m:t>
                        </m:r>
                      </m:sup>
                    </m:sSup>
                  </m:oMath>
                </a14:m>
                <a:r>
                  <a:rPr lang="en-US" altLang="zh-TW" kern="0" dirty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kern="0" dirty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kern="0" dirty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F</m:t>
                                  </m:r>
                                </m:e>
                                <m:sup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⨂1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F</m:t>
                                  </m:r>
                                </m:e>
                                <m:sup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⨂1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F</m:t>
                                  </m:r>
                                </m:e>
                                <m:sup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⨂1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altLang="zh-TW" kern="0" dirty="0" smtClean="0">
                  <a:solidFill>
                    <a:srgbClr val="263248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3</m:t>
                        </m:r>
                      </m:sup>
                    </m:sSup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</m:t>
                    </m:r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kern="0" dirty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kern="0" dirty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kern="0" dirty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kern="0" dirty="0">
                    <a:solidFill>
                      <a:srgbClr val="263248"/>
                    </a:solidFill>
                    <a:ea typeface="Cambria Math" panose="02040503050406030204" pitchFamily="18" charset="0"/>
                    <a:sym typeface="Roboto Condensed Ligh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⨂</m:t>
                    </m:r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kern="0" dirty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Roboto Condensed Light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kern="0" dirty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kern="0" dirty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F</m:t>
                                  </m:r>
                                </m:e>
                                <m:sup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⨂</m:t>
                                  </m:r>
                                  <m:r>
                                    <a:rPr lang="en-US" altLang="zh-TW" b="0" i="1" kern="0" smtClea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i="1" kern="0" dirty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F</m:t>
                                  </m:r>
                                </m:e>
                                <m:sup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⨂</m:t>
                                  </m:r>
                                  <m:r>
                                    <a:rPr lang="en-US" altLang="zh-TW" b="0" i="1" kern="0" smtClea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F</m:t>
                                  </m:r>
                                </m:e>
                                <m:sup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⨂</m:t>
                                  </m:r>
                                  <m:r>
                                    <a:rPr lang="en-US" altLang="zh-TW" b="0" i="1" kern="0" smtClea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kern="0" dirty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F</m:t>
                                    </m:r>
                                  </m:e>
                                  <m:e>
                                    <m:r>
                                      <a:rPr lang="en-US" altLang="zh-TW" i="1" kern="0" dirty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F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F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kern="0" dirty="0" smtClea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b="0" i="1" kern="0" smtClea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sym typeface="Roboto Condensed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i="1" kern="0" dirty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b="0" i="1" kern="0" smtClea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sym typeface="Roboto Condensed Light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b="0" i="1" kern="0" smtClea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sym typeface="Roboto Condensed Light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kern="0" dirty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F</m:t>
                                    </m:r>
                                  </m:e>
                                  <m:e>
                                    <m:r>
                                      <a:rPr lang="en-US" altLang="zh-TW" i="1" kern="0" dirty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F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F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kern="0" dirty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F</m:t>
                                    </m:r>
                                  </m:e>
                                  <m:e>
                                    <m:r>
                                      <a:rPr lang="en-US" altLang="zh-TW" i="1" kern="0" dirty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F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0">
                                        <a:solidFill>
                                          <a:srgbClr val="263248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F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p>
                    </m:sSup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</m:t>
                    </m:r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m:rPr>
                            <m:sty m:val="p"/>
                          </m:rP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F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⨂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  <m:r>
                          <a:rPr lang="zh-TW" altLang="en-US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−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1</m:t>
                        </m:r>
                      </m:sup>
                    </m:sSup>
                  </m:oMath>
                </a14:m>
                <a:endParaRPr lang="en-US" altLang="zh-TW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𝐴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𝑚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∗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𝑛</m:t>
                        </m:r>
                      </m:sub>
                    </m:sSub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⊗</m:t>
                    </m:r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𝐵</m:t>
                    </m:r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TW" i="1" ker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TW" i="1" ker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1</m:t>
                                  </m:r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i="1" ker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 ker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 ker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 ker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𝑚</m:t>
                                  </m:r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 ker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TW" i="1" ker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i="1" kern="0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  <m:t>𝑚𝑛</m:t>
                                  </m:r>
                                </m:sub>
                              </m:sSub>
                              <m:r>
                                <a:rPr lang="en-US" altLang="zh-TW" i="1" ker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699708"/>
                <a:ext cx="10363826" cy="4668819"/>
              </a:xfrm>
              <a:blipFill>
                <a:blip r:embed="rId2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zh-TW" altLang="en-US" sz="2400" b="1" dirty="0" smtClean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轉置矩陣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zh-TW" alt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為</m:t>
                    </m:r>
                  </m:oMath>
                </a14:m>
                <a:r>
                  <a:rPr lang="zh-TW" altLang="en-US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轉</a:t>
                </a:r>
                <a:r>
                  <a:rPr lang="zh-TW" altLang="en-US" dirty="0" smtClean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置</a:t>
                </a:r>
                <a:r>
                  <a:rPr lang="zh-TW" altLang="en-US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矩陣， </a:t>
                </a:r>
                <a:r>
                  <a:rPr lang="zh-TW" altLang="en-US" dirty="0" smtClean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</m:ctrlPr>
                      </m:sSubPr>
                      <m:e>
                        <m:r>
                          <a:rPr lang="en-US" altLang="zh-TW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Arial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變換而來，先排奇序列，再排偶序列</a:t>
                </a:r>
                <a:endParaRPr lang="en-US" altLang="zh-TW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8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2400" b="1" kern="0" cap="none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Roboto Condensed"/>
              </a:rPr>
              <a:t>系統編碼</a:t>
            </a:r>
            <a:r>
              <a:rPr lang="en-US" altLang="zh-TW" sz="2400" b="1" kern="0" cap="none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Roboto Condensed"/>
              </a:rPr>
              <a:t>(</a:t>
            </a:r>
            <a:r>
              <a:rPr lang="en-US" altLang="zh-TW" sz="2400" b="1" kern="0" cap="none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  <a:sym typeface="Roboto Condensed"/>
              </a:rPr>
              <a:t>systematic encoding</a:t>
            </a:r>
            <a:r>
              <a:rPr lang="en-US" altLang="zh-TW" sz="2400" b="1" kern="0" cap="none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Roboto Condensed"/>
              </a:rPr>
              <a:t>)</a:t>
            </a:r>
            <a:r>
              <a:rPr lang="zh-TW" altLang="en-US" sz="1800" kern="0" cap="none" dirty="0">
                <a:solidFill>
                  <a:prstClr val="black"/>
                </a:solidFill>
                <a:cs typeface="+mn-cs"/>
              </a:rPr>
              <a:t/>
            </a:r>
            <a:br>
              <a:rPr lang="zh-TW" altLang="en-US" sz="1800" kern="0" cap="none" dirty="0">
                <a:solidFill>
                  <a:prstClr val="black"/>
                </a:solidFill>
                <a:cs typeface="+mn-cs"/>
              </a:rPr>
            </a:b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564640"/>
                <a:ext cx="10363826" cy="502920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prstClr val="black"/>
                  </a:buClr>
                </a:pP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在</a:t>
                </a:r>
                <a:r>
                  <a:rPr lang="zh-TW" altLang="zh-TW" kern="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編碼後的碼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字中包含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了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要傳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送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的</a:t>
                </a:r>
                <a:r>
                  <a:rPr lang="zh-TW" altLang="en-US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訊息</a:t>
                </a:r>
                <a:r>
                  <a:rPr lang="zh-TW" altLang="zh-TW" kern="0" dirty="0" smtClean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位元</a:t>
                </a:r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Roboto Condensed Light"/>
                </a:endParaRPr>
              </a:p>
              <a:p>
                <a:pPr>
                  <a:buClr>
                    <a:prstClr val="black"/>
                  </a:buClr>
                </a:pPr>
                <a:r>
                  <a:rPr lang="en-US" altLang="zh-TW" cap="non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Non-Systematic </a:t>
                </a:r>
                <a:r>
                  <a:rPr lang="en-US" altLang="zh-TW" cap="non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TW" cap="non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olar Encoding:</a:t>
                </a:r>
                <a:endParaRPr lang="en-US" altLang="zh-TW" i="1" kern="0" cap="none" dirty="0" smtClean="0">
                  <a:solidFill>
                    <a:srgbClr val="263248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:pPr marL="0" indent="0">
                  <a:buClr>
                    <a:prstClr val="black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sSubSupPr>
                        <m:e>
                          <m: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𝑁</m:t>
                          </m:r>
                        </m:sup>
                      </m:sSubSup>
                      <m:r>
                        <a:rPr lang="en-US" altLang="zh-TW" i="1" kern="0" cap="none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Condensed Light"/>
                        </a:rPr>
                        <m:t>=</m:t>
                      </m:r>
                      <m:sSub>
                        <m:sSubPr>
                          <m:ctrlPr>
                            <a:rPr lang="zh-TW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sSubPr>
                        <m:e>
                          <m: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Α</m:t>
                          </m:r>
                        </m:sub>
                      </m:sSub>
                      <m:sSub>
                        <m:sSubPr>
                          <m:ctrlPr>
                            <a:rPr lang="zh-TW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sSubPr>
                        <m:e>
                          <m: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Α</m:t>
                          </m:r>
                        </m:e>
                      </m:d>
                      <m:r>
                        <a:rPr lang="zh-TW" altLang="zh-TW" kern="0" cap="none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sym typeface="Roboto Condensed Light"/>
                        </a:rPr>
                        <m:t>⊕</m:t>
                      </m:r>
                      <m:sSub>
                        <m:sSubPr>
                          <m:ctrlPr>
                            <a:rPr lang="zh-TW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sSubPr>
                        <m:e>
                          <m: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𝑢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i="1" kern="0" cap="none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kern="0" cap="none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altLang="zh-TW" i="1" kern="0" cap="none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𝑐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zh-TW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sym typeface="Roboto Condensed Light"/>
                            </a:rPr>
                          </m:ctrlPr>
                        </m:sSubPr>
                        <m:e>
                          <m: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altLang="zh-TW" i="1" kern="0" cap="none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Condensed Ligh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i="1" kern="0" cap="none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sym typeface="Roboto Condensed Light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kern="0" cap="none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altLang="zh-TW" i="1" kern="0" cap="none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Condensed Light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kern="0" cap="none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"/>
                </a:endParaRPr>
              </a:p>
              <a:p>
                <a:pPr>
                  <a:buClr>
                    <a:prstClr val="black"/>
                  </a:buClr>
                </a:pPr>
                <a:r>
                  <a:rPr lang="en-US" altLang="zh-TW" cap="non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altLang="zh-TW" cap="non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he </a:t>
                </a:r>
                <a:r>
                  <a:rPr lang="en-US" altLang="zh-TW" cap="non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altLang="zh-TW" cap="non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ystematic </a:t>
                </a:r>
                <a:r>
                  <a:rPr lang="en-US" altLang="zh-TW" cap="non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TW" cap="none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olar Encoding:</a:t>
                </a:r>
              </a:p>
              <a:p>
                <a:pPr indent="0"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ΑB</m:t>
                          </m:r>
                        </m:e>
                      </m:d>
                      <m:r>
                        <a:rPr lang="zh-TW" altLang="zh-TW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TW" altLang="zh-TW" sz="360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sub>
                      </m:sSub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  <m:r>
                        <a:rPr lang="zh-TW" altLang="zh-TW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cap="none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cap="none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6200" lvl="0" indent="0" algn="ctr">
                  <a:lnSpc>
                    <a:spcPct val="100000"/>
                  </a:lnSpc>
                  <a:spcBef>
                    <a:spcPts val="600"/>
                  </a:spcBef>
                  <a:buClr>
                    <a:srgbClr val="C7D3E6"/>
                  </a:buClr>
                  <a:buSzPts val="240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TW" i="1" kern="0" cap="none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TW" altLang="zh-TW" i="1" kern="0" cap="none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 kern="0" cap="none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Condensed Light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TW" i="1" kern="0" cap="none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Condensed Light"/>
                                  </a:rPr>
                                  <m:t>𝑐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Α</m:t>
                            </m:r>
                          </m:sub>
                        </m:sSub>
                        <m:r>
                          <a:rPr lang="en-US" altLang="zh-TW" i="1" kern="0" cap="none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𝑢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TW" altLang="zh-TW" i="1" kern="0" cap="none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kern="0" cap="none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Condensed Light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a:rPr lang="en-US" altLang="zh-TW" i="1" kern="0" cap="none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Condensed Light"/>
                                  </a:rPr>
                                  <m:t>𝑐</m:t>
                                </m:r>
                              </m:sup>
                            </m:sSup>
                          </m:sub>
                        </m:sSub>
                      </m:e>
                    </m:d>
                    <m:d>
                      <m:dPr>
                        <m:ctrlPr>
                          <a:rPr lang="en-US" altLang="zh-TW" i="1" kern="0" cap="none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kern="0" cap="none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ΑB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zh-TW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Α</m:t>
                                  </m:r>
                                  <m:sSup>
                                    <m:sSupPr>
                                      <m:ctrlPr>
                                        <a:rPr lang="zh-TW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Roboto Condensed Light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en-US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Roboto Condensed Light"/>
                                        </a:rPr>
                                        <m:t>𝑐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Roboto Condensed Light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a:rPr lang="en-US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Roboto Condensed Light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zh-TW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Condensed Light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i="1" kern="0" cap="none">
                                      <a:solidFill>
                                        <a:srgbClr val="263248"/>
                                      </a:solidFill>
                                      <a:latin typeface="Cambria Math" panose="02040503050406030204" pitchFamily="18" charset="0"/>
                                      <a:sym typeface="Roboto Condensed Light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Roboto Condensed Light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a:rPr lang="en-US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Roboto Condensed Light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zh-TW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sym typeface="Roboto Condensed Light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Roboto Condensed Light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altLang="zh-TW" i="1" kern="0" cap="none">
                                          <a:solidFill>
                                            <a:srgbClr val="26324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Roboto Condensed Light"/>
                                        </a:rPr>
                                        <m:t>𝑐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altLang="zh-TW" i="1" kern="0" dirty="0" smtClean="0">
                  <a:solidFill>
                    <a:srgbClr val="263248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:pPr marL="76200" lvl="0" indent="0" algn="ctr">
                  <a:lnSpc>
                    <a:spcPct val="100000"/>
                  </a:lnSpc>
                  <a:spcBef>
                    <a:spcPts val="600"/>
                  </a:spcBef>
                  <a:buClr>
                    <a:srgbClr val="C7D3E6"/>
                  </a:buClr>
                  <a:buSzPts val="2400"/>
                  <a:buNone/>
                </a:pPr>
                <a:endParaRPr lang="en-US" altLang="zh-TW" i="1" kern="0" dirty="0" smtClean="0">
                  <a:solidFill>
                    <a:srgbClr val="263248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:pPr marL="361950" indent="-285750">
                  <a:lnSpc>
                    <a:spcPct val="100000"/>
                  </a:lnSpc>
                  <a:spcBef>
                    <a:spcPts val="600"/>
                  </a:spcBef>
                  <a:buClr>
                    <a:srgbClr val="C7D3E6"/>
                  </a:buClr>
                  <a:buSzPts val="24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Α</m:t>
                        </m:r>
                      </m:sub>
                    </m:sSub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=(</m:t>
                    </m:r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𝑥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𝐵</m:t>
                        </m:r>
                      </m:sub>
                    </m:sSub>
                    <m:r>
                      <a:rPr lang="zh-TW" altLang="en-US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sym typeface="Roboto Condensed Light"/>
                      </a:rPr>
                      <m:t>−</m:t>
                    </m:r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𝑢</m:t>
                        </m:r>
                      </m:e>
                      <m:sub>
                        <m:sSup>
                          <m:sSupPr>
                            <m:ctrlPr>
                              <a:rPr lang="zh-TW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Α</m:t>
                            </m:r>
                          </m:e>
                          <m:sup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𝑐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𝐺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TW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Α</m:t>
                            </m:r>
                          </m:e>
                          <m:sup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𝑐</m:t>
                            </m:r>
                          </m:sup>
                        </m:s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𝐵</m:t>
                        </m:r>
                      </m:e>
                    </m:d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)</m:t>
                    </m:r>
                    <m:sSup>
                      <m:s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sSub>
                          <m:sSubPr>
                            <m:ctrlPr>
                              <a:rPr lang="zh-TW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zh-TW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ΑB</m:t>
                            </m:r>
                          </m:e>
                        </m:d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)</m:t>
                        </m:r>
                      </m:e>
                      <m:sup>
                        <m:r>
                          <a:rPr lang="zh-TW" altLang="en-US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−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1</m:t>
                        </m:r>
                      </m:sup>
                    </m:sSup>
                  </m:oMath>
                </a14:m>
                <a:endParaRPr lang="en-US" altLang="zh-TW" i="1" kern="0" dirty="0">
                  <a:solidFill>
                    <a:srgbClr val="263248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:pPr marL="361950" lvl="0" indent="-285750">
                  <a:lnSpc>
                    <a:spcPct val="100000"/>
                  </a:lnSpc>
                  <a:spcBef>
                    <a:spcPts val="600"/>
                  </a:spcBef>
                  <a:buClr>
                    <a:srgbClr val="C7D3E6"/>
                  </a:buClr>
                  <a:buSzPts val="2400"/>
                </a:pPr>
                <a:endParaRPr lang="en-US" altLang="zh-TW" kern="0" cap="none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:pPr>
                  <a:buClr>
                    <a:prstClr val="black"/>
                  </a:buClr>
                </a:pPr>
                <a:endParaRPr lang="en-US" altLang="zh-TW" kern="0" cap="none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"/>
                </a:endParaRPr>
              </a:p>
              <a:p>
                <a:pPr lvl="0"/>
                <a:endParaRPr lang="en-US" altLang="zh-TW" kern="0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Roboto Condensed Light"/>
                </a:endParaRPr>
              </a:p>
              <a:p>
                <a:pPr lvl="0"/>
                <a:endParaRPr lang="en-US" altLang="zh-TW" sz="2400" kern="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Roboto Condensed Light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564640"/>
                <a:ext cx="10363826" cy="5029200"/>
              </a:xfrm>
              <a:blipFill>
                <a:blip r:embed="rId3"/>
                <a:stretch>
                  <a:fillRect l="-529" t="-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5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2754" y="2468337"/>
            <a:ext cx="10364451" cy="1596177"/>
          </a:xfrm>
        </p:spPr>
        <p:txBody>
          <a:bodyPr>
            <a:normAutofit/>
          </a:bodyPr>
          <a:lstStyle/>
          <a:p>
            <a:r>
              <a:rPr lang="zh-TW" altLang="en-US" sz="3200" b="1" kern="0" cap="none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sym typeface="Roboto Condensed"/>
              </a:rPr>
              <a:t>研究目的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2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882502"/>
                <a:ext cx="10363826" cy="4908697"/>
              </a:xfrm>
            </p:spPr>
            <p:txBody>
              <a:bodyPr/>
              <a:lstStyle/>
              <a:p>
                <a:pPr lvl="0">
                  <a:buClr>
                    <a:prstClr val="black"/>
                  </a:buClr>
                </a:pPr>
                <a:r>
                  <a:rPr lang="zh-TW" altLang="en-US" kern="0" cap="none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"/>
                  </a:rPr>
                  <a:t>系統編碼為將</a:t>
                </a:r>
                <a:r>
                  <a:rPr lang="zh-TW" altLang="en-US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訊息向量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cap="non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cap="non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 cap="non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映射到碼字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cap="non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cap="non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 cap="non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prstClr val="black"/>
                    </a:solidFill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zh-TW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  <m:r>
                      <a:rPr lang="zh-TW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為同位位元，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cap="non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cap="non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sSup>
                          <m:sSupPr>
                            <m:ctrlPr>
                              <a:rPr lang="zh-TW" altLang="zh-TW" i="1" cap="none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i="1" cap="none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US" altLang="zh-TW" i="1" cap="none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sub>
                    </m:sSub>
                    <m:r>
                      <a:rPr lang="zh-TW" altLang="en-US" i="1" cap="none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為</m:t>
                    </m:r>
                  </m:oMath>
                </a14:m>
                <a:r>
                  <a:rPr lang="zh-TW" altLang="en-US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凍結</a:t>
                </a:r>
                <a:r>
                  <a:rPr lang="zh-TW" altLang="en-US" dirty="0" smtClean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位元</a:t>
                </a:r>
                <a:endParaRPr lang="en-US" altLang="zh-TW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prstClr val="black"/>
                  </a:buClr>
                </a:pP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使用系統編碼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傳送訊息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到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接收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端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，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並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利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用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解碼器解碼後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所得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到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的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碼字並非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原始訊息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，必須再經過一次的非系統編碼後才是正確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的訊息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 lvl="0">
                  <a:buClr>
                    <a:prstClr val="black"/>
                  </a:buClr>
                </a:pPr>
                <a:endParaRPr lang="zh-TW" altLang="en-US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882502"/>
                <a:ext cx="10363826" cy="4908697"/>
              </a:xfrm>
              <a:blipFill>
                <a:blip r:embed="rId3"/>
                <a:stretch>
                  <a:fillRect l="-529" t="-124" r="-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30</a:t>
            </a:fld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915920" y="3200400"/>
            <a:ext cx="53949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2915920" y="4846320"/>
            <a:ext cx="5394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915920" y="4003040"/>
            <a:ext cx="53949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2915920" y="5689600"/>
            <a:ext cx="5394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左大括弧 8"/>
          <p:cNvSpPr/>
          <p:nvPr/>
        </p:nvSpPr>
        <p:spPr>
          <a:xfrm>
            <a:off x="2346960" y="3017520"/>
            <a:ext cx="284480" cy="11785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左大括弧 9"/>
          <p:cNvSpPr/>
          <p:nvPr/>
        </p:nvSpPr>
        <p:spPr>
          <a:xfrm>
            <a:off x="2346960" y="4663440"/>
            <a:ext cx="284480" cy="11785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左大括弧 10"/>
          <p:cNvSpPr/>
          <p:nvPr/>
        </p:nvSpPr>
        <p:spPr>
          <a:xfrm rot="10800000">
            <a:off x="8595360" y="3017520"/>
            <a:ext cx="284480" cy="11785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2" name="左大括弧 11"/>
          <p:cNvSpPr/>
          <p:nvPr/>
        </p:nvSpPr>
        <p:spPr>
          <a:xfrm rot="10800000">
            <a:off x="8595360" y="4661593"/>
            <a:ext cx="284480" cy="11785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99120" y="3340060"/>
                <a:ext cx="784638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67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sz="266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67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altLang="zh-TW" sz="2667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667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120" y="3340060"/>
                <a:ext cx="784638" cy="502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559863" y="4984133"/>
                <a:ext cx="663707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67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667" i="1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zh-TW" altLang="en-US" sz="2667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63" y="4984133"/>
                <a:ext cx="663707" cy="502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976558" y="3340060"/>
                <a:ext cx="77367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6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sz="266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667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TW" sz="2667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667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558" y="3340060"/>
                <a:ext cx="773673" cy="502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038969" y="4984133"/>
                <a:ext cx="649409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6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67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667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969" y="4984133"/>
                <a:ext cx="649409" cy="5027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592320" y="2702560"/>
                <a:ext cx="2042160" cy="355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20" y="2702560"/>
                <a:ext cx="2042160" cy="3556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 rot="5400000">
            <a:off x="3561905" y="33825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 rot="5400000">
            <a:off x="7382546" y="5044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 rot="5400000">
            <a:off x="3515827" y="50696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 rot="5400000">
            <a:off x="7367051" y="33967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TW" sz="2400" b="1" kern="0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Roboto Condensed"/>
              </a:rPr>
              <a:t>BP</a:t>
            </a:r>
            <a:r>
              <a:rPr lang="zh-TW" altLang="en-US" sz="2400" b="1" kern="0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Roboto Condensed"/>
              </a:rPr>
              <a:t>解碼</a:t>
            </a:r>
            <a:r>
              <a:rPr lang="zh-TW" altLang="en-US" sz="2400" kern="0" cap="none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lang="zh-TW" altLang="en-US" sz="2400" kern="0" cap="none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利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用各個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節點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信仰訊息</m:t>
                    </m:r>
                    <m:sSubSup>
                      <m:sSubSupPr>
                        <m:ctrlP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L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𝑖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,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𝑡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𝑅</m:t>
                        </m:r>
                      </m:e>
                      <m: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𝑖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,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𝑗</m:t>
                        </m:r>
                      </m:sub>
                      <m:sup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𝑡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進行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雙向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階層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式平行疊代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運算，每一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節點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都會接收和傳送彼此的訊息給相鄰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節點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雙向階層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式平行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疊代</a:t>
                </a:r>
                <a:r>
                  <a:rPr lang="zh-TW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運算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529" r="-5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3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54749" y="665923"/>
                <a:ext cx="10758272" cy="5486399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zh-TW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接收端接收到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𝑦</m:t>
                        </m:r>
                      </m:e>
                      <m:sub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1</m:t>
                        </m:r>
                      </m:sub>
                      <m:sup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TW" altLang="zh-TW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後能夠先計算出初始的</a:t>
                </a:r>
                <a:r>
                  <a:rPr lang="en-US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LR</a:t>
                </a: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𝐿</m:t>
                        </m:r>
                      </m:e>
                      <m:sub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𝑛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+1</m:t>
                        </m:r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,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𝑗</m:t>
                        </m:r>
                      </m:sub>
                    </m:sSub>
                    <m:r>
                      <a:rPr lang="zh-TW" altLang="en-US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cs typeface="Roboto Condensed Light"/>
                        <a:sym typeface="Roboto Condensed Light"/>
                      </a:rPr>
                      <m:t>，並</m:t>
                    </m:r>
                    <m:r>
                      <a:rPr lang="zh-TW" altLang="en-US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cs typeface="Roboto Condensed Light"/>
                        <a:sym typeface="Roboto Condensed Light"/>
                      </a:rPr>
                      <m:t>利用下式</m:t>
                    </m:r>
                  </m:oMath>
                </a14:m>
                <a:r>
                  <a:rPr lang="zh-TW" altLang="en-US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做</a:t>
                </a: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更新</a:t>
                </a:r>
                <a:endParaRPr lang="en-US" altLang="zh-TW" kern="0" dirty="0" smtClean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TW" cap="none" dirty="0" smtClean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endParaRPr lang="en-US" altLang="zh-TW" i="1" cap="none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TW" cap="none" dirty="0" smtClean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+,</m:t>
                        </m:r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cap="none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TW" cap="none" dirty="0" smtClean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endParaRPr lang="en-US" altLang="zh-TW" cap="none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TW" cap="none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b="1" kern="0" dirty="0" smtClean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zh-TW" altLang="en-US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其</a:t>
                </a:r>
                <a14:m>
                  <m:oMath xmlns:m="http://schemas.openxmlformats.org/officeDocument/2006/math">
                    <m:r>
                      <a:rPr lang="zh-TW" altLang="en-US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cs typeface="Roboto Condensed Light"/>
                        <a:sym typeface="Roboto Condensed Light"/>
                      </a:rPr>
                      <m:t>中</m:t>
                    </m:r>
                    <m:r>
                      <a:rPr lang="pt-BR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1≤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≤</m:t>
                    </m:r>
                    <m:r>
                      <a:rPr lang="en-US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𝑛</m:t>
                    </m:r>
                    <m:r>
                      <a:rPr lang="en-US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, 1≤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≤</m:t>
                    </m:r>
                    <m:f>
                      <m:fPr>
                        <m:ctrlPr>
                          <a:rPr lang="pt-BR" altLang="zh-TW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fPr>
                      <m:num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𝑁</m:t>
                        </m:r>
                      </m:num>
                      <m:den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 ,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0" cap="none" dirty="0" smtClea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f</m:t>
                    </m:r>
                    <m:d>
                      <m:dPr>
                        <m:ctrlPr>
                          <a:rPr lang="en-US" altLang="zh-TW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𝑥</m:t>
                        </m:r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,</m:t>
                        </m:r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𝑦</m:t>
                        </m:r>
                      </m:e>
                    </m:d>
                    <m:r>
                      <a:rPr lang="en-US" altLang="zh-TW" b="0" i="1" kern="0" dirty="0" smtClea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</m:t>
                    </m:r>
                    <m:f>
                      <m:fPr>
                        <m:ctrlP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fPr>
                      <m:num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1+</m:t>
                        </m:r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𝑥𝑦</m:t>
                        </m:r>
                      </m:num>
                      <m:den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𝑥</m:t>
                        </m:r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+</m:t>
                        </m:r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,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i="1" kern="0" dirty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kern="0" cap="none" dirty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n</m:t>
                            </m:r>
                            <m:r>
                              <a:rPr lang="en-US" altLang="zh-TW" b="0" i="0" kern="0" dirty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TW" i="0" kern="0" cap="none" dirty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b="0" i="1" kern="0" dirty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TW" b="0" i="1" kern="0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𝑁</m:t>
                        </m:r>
                      </m:e>
                    </m:func>
                  </m:oMath>
                </a14:m>
                <a:endParaRPr lang="en-US" altLang="zh-TW" kern="0" dirty="0" smtClean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kern="0" cap="none" dirty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n</m:t>
                        </m:r>
                        <m:r>
                          <a:rPr lang="en-US" altLang="zh-TW" b="0" i="0" kern="0" cap="none" dirty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+1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kern="0" smtClea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</m:t>
                    </m:r>
                    <m:f>
                      <m:fPr>
                        <m:ctrlP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fPr>
                      <m:num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𝑊</m:t>
                        </m:r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=0)</m:t>
                        </m:r>
                      </m:num>
                      <m:den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𝑊</m:t>
                        </m:r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i="1" kern="0" smtClean="0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Condensed Light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kern="0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Condensed Light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kern="0" smtClean="0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Condensed Ligh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/</m:t>
                            </m:r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 ,</a:t>
                </a: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    </a:t>
                </a:r>
                <a14:m>
                  <m:oMath xmlns:m="http://schemas.openxmlformats.org/officeDocument/2006/math">
                    <m:r>
                      <a:rPr lang="pt-BR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1≤</m:t>
                    </m:r>
                    <m:r>
                      <a:rPr lang="en-US" altLang="zh-TW" b="0" i="1" kern="0" dirty="0" smtClea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𝑖</m:t>
                    </m:r>
                    <m:r>
                      <a:rPr lang="pt-BR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≤</m:t>
                    </m:r>
                    <m:r>
                      <a:rPr lang="en-US" altLang="zh-TW" b="0" i="1" kern="0" dirty="0" smtClea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𝑁</m:t>
                    </m:r>
                  </m:oMath>
                </a14:m>
                <a:endParaRPr lang="en-US" altLang="zh-TW" kern="0" dirty="0" smtClean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</m:t>
                    </m:r>
                    <m:f>
                      <m:fPr>
                        <m:ctrlP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fPr>
                      <m:num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𝑝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=0)</m:t>
                        </m:r>
                      </m:num>
                      <m:den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𝑝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=1)</m:t>
                        </m:r>
                      </m:den>
                    </m:f>
                    <m:r>
                      <m:rPr>
                        <m:nor/>
                      </m:rPr>
                      <a:rPr lang="en-US" altLang="zh-TW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,          </m:t>
                    </m:r>
                    <m:r>
                      <a:rPr lang="pt-BR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1≤</m:t>
                    </m:r>
                    <m:r>
                      <a:rPr lang="en-US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𝑖</m:t>
                    </m:r>
                    <m:r>
                      <a:rPr lang="pt-BR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≤</m:t>
                    </m:r>
                    <m:r>
                      <a:rPr lang="en-US" altLang="zh-TW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𝑁</m:t>
                    </m:r>
                    <m:r>
                      <m:rPr>
                        <m:nor/>
                      </m:rPr>
                      <a:rPr lang="en-US" altLang="zh-TW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	</m:t>
                    </m:r>
                  </m:oMath>
                </a14:m>
                <a:endParaRPr lang="en-US" altLang="zh-TW" kern="0" dirty="0">
                  <a:solidFill>
                    <a:srgbClr val="263248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Roboto Condensed Light"/>
                  <a:sym typeface="Roboto Condensed Light"/>
                </a:endParaRPr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kern="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已知</a:t>
                </a:r>
                <a:r>
                  <a:rPr lang="zh-TW" altLang="en-US" kern="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凍結位元</a:t>
                </a: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值</a:t>
                </a:r>
                <a:r>
                  <a:rPr lang="zh-TW" altLang="en-US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假設</a:t>
                </a: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為∞</a:t>
                </a:r>
                <a:r>
                  <a:rPr lang="zh-TW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，</a:t>
                </a: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訊息位元則假設為</a:t>
                </a:r>
                <a:r>
                  <a:rPr lang="en-US" altLang="zh-TW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Roboto Condensed Light"/>
                  </a:rPr>
                  <a:t>1</a:t>
                </a:r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其餘</a:t>
                </a:r>
                <a:r>
                  <a:rPr lang="zh-TW" altLang="en-US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節點的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值為</a:t>
                </a:r>
                <a:r>
                  <a:rPr lang="en-US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1</a:t>
                </a:r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最後一次遞迴完對所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有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TW" kern="0" cap="none" dirty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1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做</a:t>
                </a:r>
                <a:r>
                  <a:rPr lang="zh-TW" altLang="en-US" kern="0" cap="none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Arial"/>
                  </a:rPr>
                  <a:t>估測</a:t>
                </a:r>
                <a:endParaRPr lang="en-US" altLang="zh-TW" kern="0" dirty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i="1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accPr>
                          <m:e>
                            <m:r>
                              <a:rPr lang="en-US" altLang="zh-TW" ker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kern="0" cap="none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i</m:t>
                        </m:r>
                      </m:sub>
                    </m:sSub>
                    <m:r>
                      <a:rPr lang="en-US" altLang="zh-TW" b="0" i="1" kern="0" smtClea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Condensed Light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kern="0" smtClea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eqArrPr>
                          <m:e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0 ,   </m:t>
                            </m:r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𝑖𝑓</m:t>
                            </m:r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en-US" altLang="zh-TW" kern="0" cap="none" dirty="0">
                                    <a:solidFill>
                                      <a:srgbClr val="26324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 Condensed Light"/>
                                    <a:sym typeface="Roboto Condensed Light"/>
                                  </a:rPr>
                                  <m:t>1</m:t>
                                </m:r>
                                <m: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&gt;1</m:t>
                            </m:r>
                          </m:e>
                          <m:e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1 ,  </m:t>
                            </m:r>
                            <m:r>
                              <a:rPr lang="en-US" altLang="zh-TW" b="0" i="1" kern="0" smtClean="0">
                                <a:solidFill>
                                  <a:srgbClr val="26324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kern="0" dirty="0" smtClean="0">
                    <a:solidFill>
                      <a:srgbClr val="26324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Roboto Condensed Light"/>
                    <a:sym typeface="Roboto Condensed Light"/>
                  </a:rPr>
                  <a:t>			</a:t>
                </a:r>
                <a:endParaRPr lang="zh-TW" altLang="en-US" sz="1800" cap="none" dirty="0">
                  <a:solidFill>
                    <a:prstClr val="black"/>
                  </a:solidFill>
                </a:endParaRPr>
              </a:p>
              <a:p>
                <a:pPr lvl="0"/>
                <a:endParaRPr lang="en-US" altLang="zh-TW" kern="0" dirty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54749" y="665923"/>
                <a:ext cx="10758272" cy="5486399"/>
              </a:xfrm>
              <a:blipFill>
                <a:blip r:embed="rId3"/>
                <a:stretch>
                  <a:fillRect l="-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246" y="1214101"/>
            <a:ext cx="4728252" cy="17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2287" y="110515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BP </a:t>
            </a:r>
            <a:r>
              <a:rPr lang="en-US" altLang="zh-TW" sz="24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Polar Code</a:t>
            </a:r>
            <a:r>
              <a:rPr lang="zh-TW" altLang="en-US" sz="24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解碼順序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62287" y="1403396"/>
                <a:ext cx="5597873" cy="419276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TW" altLang="en-US" sz="29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雙向</a:t>
                </a:r>
                <a:r>
                  <a:rPr lang="en-US" altLang="zh-TW" sz="29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BP</a:t>
                </a:r>
                <a:r>
                  <a:rPr lang="zh-TW" altLang="en-US" sz="29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更新</a:t>
                </a:r>
                <a:r>
                  <a:rPr lang="en-US" altLang="zh-TW" sz="29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 algn="just">
                  <a:buNone/>
                </a:pP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首先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由</a:t>
                </a:r>
                <a:r>
                  <a:rPr lang="en-US" altLang="zh-TW" sz="26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Source bits</a:t>
                </a: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往</a:t>
                </a:r>
                <a:r>
                  <a:rPr lang="en-US" altLang="zh-TW" sz="26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channel output</a:t>
                </a: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做</a:t>
                </a:r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階層式平行疊代，更新第</a:t>
                </a:r>
                <a:r>
                  <a:rPr lang="en-US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，再更新第</a:t>
                </a:r>
                <a:r>
                  <a:rPr lang="en-US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，直到第</a:t>
                </a:r>
                <a:r>
                  <a:rPr lang="en-US" altLang="zh-TW" sz="26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en-US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+1</a:t>
                </a:r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，再</a:t>
                </a: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由</a:t>
                </a:r>
                <a:r>
                  <a:rPr lang="en-US" altLang="zh-TW" sz="26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Channel </a:t>
                </a:r>
                <a:r>
                  <a:rPr lang="en-US" altLang="zh-TW" sz="2600" cap="none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output</a:t>
                </a:r>
                <a:r>
                  <a:rPr lang="zh-TW" altLang="en-US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往</a:t>
                </a:r>
                <a:r>
                  <a:rPr lang="en-US" altLang="zh-TW" sz="26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Source </a:t>
                </a:r>
                <a:r>
                  <a:rPr lang="en-US" altLang="zh-TW" sz="2600" cap="none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bits</a:t>
                </a: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做</a:t>
                </a:r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階層式平行疊代，更新</a:t>
                </a: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</a:t>
                </a:r>
                <a:r>
                  <a:rPr lang="en-US" altLang="zh-TW" sz="26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</a:t>
                </a:r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，再更新</a:t>
                </a: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</a:t>
                </a:r>
                <a:r>
                  <a:rPr lang="en-US" altLang="zh-TW" sz="26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en-US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-1</a:t>
                </a:r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階的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:r>
                  <a:rPr lang="en-US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次疊代，最後</a:t>
                </a: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再進行</a:t>
                </a:r>
                <a:r>
                  <a:rPr lang="zh-TW" altLang="zh-TW" sz="2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位元</a:t>
                </a:r>
                <a:r>
                  <a:rPr lang="zh-TW" altLang="zh-TW" sz="2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估測</a:t>
                </a:r>
                <a:r>
                  <a:rPr lang="zh-TW" altLang="en-US" sz="2600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zh-TW" altLang="en-US" sz="2600" cap="none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62287" y="1403396"/>
                <a:ext cx="5597873" cy="4192769"/>
              </a:xfrm>
              <a:blipFill>
                <a:blip r:embed="rId3"/>
                <a:stretch>
                  <a:fillRect l="-980" t="-727" r="-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51" y="548640"/>
            <a:ext cx="5676599" cy="533463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91" y="4028740"/>
            <a:ext cx="5352618" cy="9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04396"/>
            <a:ext cx="10364451" cy="1215614"/>
          </a:xfrm>
        </p:spPr>
        <p:txBody>
          <a:bodyPr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TW" sz="2400" b="1" kern="0" cap="none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Roboto Condensed"/>
              </a:rPr>
              <a:t>SC</a:t>
            </a:r>
            <a:r>
              <a:rPr lang="zh-TW" altLang="en-US" sz="2400" b="1" kern="0" cap="none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Roboto Condensed"/>
              </a:rPr>
              <a:t>解碼</a:t>
            </a:r>
            <a:r>
              <a:rPr lang="zh-TW" altLang="en-US" sz="2400" kern="0" cap="none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lang="zh-TW" altLang="en-US" sz="2400" kern="0" cap="none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194099"/>
                <a:ext cx="10363826" cy="4942541"/>
              </a:xfrm>
            </p:spPr>
            <p:txBody>
              <a:bodyPr>
                <a:normAutofit/>
              </a:bodyPr>
              <a:lstStyle/>
              <a:p>
                <a:pPr lvl="0">
                  <a:buClr>
                    <a:prstClr val="black"/>
                  </a:buClr>
                </a:pPr>
                <a:r>
                  <a:rPr lang="zh-TW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接收端接收到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</m:ctrlPr>
                      </m:sSubSupPr>
                      <m:e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𝑦</m:t>
                        </m:r>
                      </m:e>
                      <m:sub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1</m:t>
                        </m:r>
                      </m:sub>
                      <m:sup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TW" altLang="zh-TW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後能夠先計算出初始</a:t>
                </a:r>
                <a:r>
                  <a:rPr lang="zh-TW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的</a:t>
                </a:r>
                <a:r>
                  <a:rPr lang="en-US" altLang="zh-TW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LLR</a:t>
                </a:r>
                <a:r>
                  <a:rPr lang="zh-TW" altLang="en-US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𝐿</m:t>
                        </m:r>
                      </m:e>
                      <m:sub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𝑛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+1</m:t>
                        </m:r>
                        <m:r>
                          <a:rPr lang="en-US" altLang="zh-TW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,</m:t>
                        </m:r>
                        <m:r>
                          <a:rPr lang="en-US" altLang="zh-TW" i="1" kern="0">
                            <a:solidFill>
                              <a:srgbClr val="26324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𝑗</m:t>
                        </m:r>
                      </m:sub>
                    </m:sSub>
                    <m:r>
                      <a:rPr lang="zh-TW" altLang="en-US" i="1" ker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cs typeface="Roboto Condensed Light"/>
                        <a:sym typeface="Roboto Condensed Light"/>
                      </a:rPr>
                      <m:t>，並</m:t>
                    </m:r>
                    <m:r>
                      <a:rPr lang="zh-TW" altLang="en-US" i="1" kern="0" dirty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cs typeface="Roboto Condensed Light"/>
                        <a:sym typeface="Roboto Condensed Light"/>
                      </a:rPr>
                      <m:t>利用下式</m:t>
                    </m:r>
                  </m:oMath>
                </a14:m>
                <a:r>
                  <a:rPr lang="zh-TW" altLang="en-US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做</a:t>
                </a: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更新</a:t>
                </a:r>
                <a:endParaRPr lang="en-US" altLang="zh-TW" kern="0" dirty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 marL="0" lvl="0" indent="0">
                  <a:buClr>
                    <a:prstClr val="black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cap="none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zh-TW" i="1" cap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cap="none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  <m:r>
                                    <a:rPr lang="en-US" altLang="zh-TW" cap="none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TW" altLang="zh-TW" i="1" cap="none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TW" altLang="zh-TW" i="1" cap="none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 cap="none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cap="none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TW" i="1" cap="none">
                                              <a:latin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TW" i="1" cap="non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i="1" cap="none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TW" i="1" cap="none">
                                      <a:latin typeface="Cambria Math" panose="02040503050406030204" pitchFamily="18" charset="0"/>
                                    </a:rPr>
                                    <m:t>)∙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TW" altLang="zh-TW" i="1" cap="none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cap="none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  <m:r>
                                    <a:rPr lang="en-US" altLang="zh-TW" cap="none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TW" altLang="zh-TW" i="1" cap="none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TW" altLang="zh-TW" i="1" cap="none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 cap="none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cap="none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TW" i="1" cap="none">
                                              <a:latin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TW" i="1" cap="non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 cap="none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TW" altLang="zh-TW" i="1" cap="none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i="1" cap="none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i="1" cap="none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TW" i="1" cap="none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TW" i="1" cap="none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i="1" cap="none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TW" i="1" cap="none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i="1" dirty="0" smtClean="0"/>
              </a:p>
              <a:p>
                <a:pPr marL="0" lvl="0" indent="0">
                  <a:buClr>
                    <a:prstClr val="black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1−2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altLang="zh-TW" kern="0" dirty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 marL="76200" indent="0">
                  <a:spcBef>
                    <a:spcPts val="600"/>
                  </a:spcBef>
                  <a:buClr>
                    <a:srgbClr val="C7D3E6"/>
                  </a:buClr>
                  <a:buSzPts val="2400"/>
                  <a:buNone/>
                </a:pPr>
                <a14:m>
                  <m:oMath xmlns:m="http://schemas.openxmlformats.org/officeDocument/2006/math">
                    <m:r>
                      <a:rPr lang="zh-TW" altLang="zh-TW">
                        <a:latin typeface="Cambria Math" panose="02040503050406030204" pitchFamily="18" charset="0"/>
                      </a:rPr>
                      <m:t>其中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TW" altLang="zh-TW" dirty="0" smtClean="0"/>
                  <a:t>。</a:t>
                </a:r>
                <a:endParaRPr lang="en-US" altLang="zh-TW" dirty="0" smtClean="0"/>
              </a:p>
              <a:p>
                <a:pPr marL="76200" indent="0">
                  <a:spcBef>
                    <a:spcPts val="600"/>
                  </a:spcBef>
                  <a:buClr>
                    <a:srgbClr val="C7D3E6"/>
                  </a:buClr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76200" indent="0">
                  <a:spcBef>
                    <a:spcPts val="600"/>
                  </a:spcBef>
                  <a:buClr>
                    <a:srgbClr val="C7D3E6"/>
                  </a:buClr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>
                  <a:buClr>
                    <a:prstClr val="black"/>
                  </a:buClr>
                </a:pP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逐個位</a:t>
                </a:r>
                <a:r>
                  <a:rPr lang="zh-TW" altLang="en-US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元</a:t>
                </a:r>
                <a:r>
                  <a:rPr lang="zh-TW" altLang="en-US" kern="0" dirty="0" smtClean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估測</a:t>
                </a:r>
                <a:r>
                  <a:rPr lang="zh-TW" altLang="en-US" kern="0" dirty="0">
                    <a:solidFill>
                      <a:srgbClr val="26324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，並且會利用到前面位元的估測結果來做後續的估測</a:t>
                </a:r>
                <a:endParaRPr lang="en-US" altLang="zh-TW" kern="0" dirty="0">
                  <a:solidFill>
                    <a:srgbClr val="263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 lvl="0">
                  <a:buClr>
                    <a:prstClr val="black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LLR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cap="none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cap="none">
                        <a:latin typeface="Cambria Math" panose="02040503050406030204" pitchFamily="18" charset="0"/>
                      </a:rPr>
                      <m:t>ln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</m:oMath>
                </a14:m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194099"/>
                <a:ext cx="10363826" cy="4942541"/>
              </a:xfrm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32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43841"/>
            <a:ext cx="10364451" cy="1605279"/>
          </a:xfrm>
        </p:spPr>
        <p:txBody>
          <a:bodyPr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TW" sz="2400" b="1" kern="0" cap="none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Roboto Condensed"/>
              </a:rPr>
              <a:t>SC</a:t>
            </a:r>
            <a:r>
              <a:rPr lang="zh-TW" altLang="en-US" sz="2400" b="1" kern="0" cap="none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Roboto Condensed"/>
              </a:rPr>
              <a:t>解碼</a:t>
            </a:r>
            <a:r>
              <a:rPr lang="zh-TW" altLang="en-US" sz="2400" kern="0" cap="none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lang="zh-TW" altLang="en-US" sz="2400" kern="0" cap="none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615440"/>
            <a:ext cx="10363826" cy="4521200"/>
          </a:xfrm>
        </p:spPr>
        <p:txBody>
          <a:bodyPr>
            <a:normAutofit/>
          </a:bodyPr>
          <a:lstStyle/>
          <a:p>
            <a:pPr lvl="0">
              <a:buClr>
                <a:prstClr val="black"/>
              </a:buClr>
            </a:pPr>
            <a:r>
              <a:rPr lang="zh-TW" altLang="en-US" kern="0" dirty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rPr>
              <a:t>以</a:t>
            </a:r>
            <a:r>
              <a:rPr lang="en-US" altLang="zh-TW" kern="0" dirty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rPr>
              <a:t>N=4</a:t>
            </a:r>
            <a:r>
              <a:rPr lang="zh-TW" altLang="en-US" kern="0" dirty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rPr>
              <a:t>為</a:t>
            </a:r>
            <a:r>
              <a:rPr lang="zh-TW" altLang="en-US" kern="0" dirty="0" smtClean="0">
                <a:solidFill>
                  <a:srgbClr val="263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Condensed Light"/>
                <a:sym typeface="Roboto Condensed Light"/>
              </a:rPr>
              <a:t>例</a:t>
            </a:r>
            <a:endParaRPr lang="zh-TW" altLang="en-US" kern="0" dirty="0">
              <a:solidFill>
                <a:srgbClr val="26324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 Condensed Light"/>
              <a:sym typeface="Roboto Condensed Ligh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2" y="2156142"/>
            <a:ext cx="7803468" cy="41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9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511115"/>
            <a:ext cx="10364451" cy="1596177"/>
          </a:xfrm>
        </p:spPr>
        <p:txBody>
          <a:bodyPr>
            <a:normAutofit/>
          </a:bodyPr>
          <a:lstStyle/>
          <a:p>
            <a:pPr lvl="0"/>
            <a:r>
              <a:rPr lang="zh-TW" altLang="en-US" sz="3200" b="1" kern="0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裁剪器設計</a:t>
            </a:r>
            <a:r>
              <a:rPr lang="zh-TW" altLang="en-US" sz="3200" kern="0" cap="none" dirty="0"/>
              <a:t/>
            </a:r>
            <a:br>
              <a:rPr lang="zh-TW" altLang="en-US" sz="3200" kern="0" cap="none" dirty="0"/>
            </a:b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40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78010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裁剪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器設計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925620"/>
                <a:ext cx="10363826" cy="3865580"/>
              </a:xfrm>
            </p:spPr>
            <p:txBody>
              <a:bodyPr/>
              <a:lstStyle/>
              <a:p>
                <a:pPr lvl="0">
                  <a:buClr>
                    <a:prstClr val="black"/>
                  </a:buClr>
                </a:pPr>
                <a:r>
                  <a:rPr lang="zh-TW" altLang="zh-TW" dirty="0" smtClean="0"/>
                  <a:t>為了防止脈衝雜訊過大，造成解碼效能下降</a:t>
                </a:r>
                <a:endParaRPr lang="en-US" altLang="zh-TW" dirty="0"/>
              </a:p>
              <a:p>
                <a:pPr lvl="0">
                  <a:buClr>
                    <a:prstClr val="black"/>
                  </a:buClr>
                </a:pPr>
                <a:r>
                  <a:rPr lang="zh-TW" altLang="en-US" dirty="0" smtClean="0"/>
                  <a:t>解碼器未知任何資訊時</a:t>
                </a:r>
                <a:r>
                  <a:rPr lang="zh-TW" altLang="zh-TW" dirty="0" smtClean="0"/>
                  <a:t>，</a:t>
                </a:r>
                <a:r>
                  <a:rPr lang="zh-TW" altLang="en-US" dirty="0" smtClean="0"/>
                  <a:t>需要裁剪器維持</a:t>
                </a:r>
                <a:r>
                  <a:rPr lang="zh-TW" altLang="en-US" dirty="0"/>
                  <a:t>解碼</a:t>
                </a:r>
                <a:r>
                  <a:rPr lang="zh-TW" altLang="en-US" dirty="0" smtClean="0"/>
                  <a:t>性</a:t>
                </a:r>
                <a:r>
                  <a:rPr lang="zh-TW" altLang="zh-TW" dirty="0" smtClean="0"/>
                  <a:t>，</a:t>
                </a:r>
                <a:r>
                  <a:rPr lang="zh-TW" altLang="en-US" dirty="0" smtClean="0"/>
                  <a:t>並減少計算上的複雜度</a:t>
                </a:r>
                <a:endParaRPr lang="en-US" altLang="zh-TW" dirty="0" smtClean="0"/>
              </a:p>
              <a:p>
                <a:pPr lvl="0">
                  <a:buClr>
                    <a:prstClr val="black"/>
                  </a:buClr>
                </a:pP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裁剪臨界值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lvl="0" indent="0">
                  <a:buClr>
                    <a:prstClr val="black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cap="none" smtClean="0">
                              <a:latin typeface="Cambria Math" panose="02040503050406030204" pitchFamily="18" charset="0"/>
                            </a:rPr>
                            <m:t>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𝑠𝑔𝑛</m:t>
                              </m:r>
                              <m:d>
                                <m:d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925620"/>
                <a:ext cx="10363826" cy="3865580"/>
              </a:xfrm>
              <a:blipFill>
                <a:blip r:embed="rId3"/>
                <a:stretch>
                  <a:fillRect l="-529" t="-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1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15154"/>
            <a:ext cx="10364451" cy="1290918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裁剪器設計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506073"/>
                <a:ext cx="10363826" cy="48301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awan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脈衝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雜訊裁剪臨界值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zh-TW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</m:ctrlPr>
                          </m:sSupPr>
                          <m:e>
                            <m:r>
                              <a:rPr lang="en-US" altLang="zh-TW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  <m:t>−</m:t>
                            </m:r>
                            <m:r>
                              <a:rPr lang="en-US" altLang="zh-TW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Roboto Condensed Light"/>
                              </a:rPr>
                              <m:t>𝐴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2</m:t>
                            </m:r>
                            <m:r>
                              <a:rPr lang="en-US" altLang="zh-TW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func>
                      <m:funcPr>
                        <m:ctrlPr>
                          <a:rPr lang="zh-TW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TW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dPr>
                          <m:e>
                            <m:r>
                              <a:rPr lang="en-US" altLang="zh-TW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TW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Roboto Condensed Light"/>
                                    <a:cs typeface="Roboto Condensed Light"/>
                                    <a:sym typeface="Roboto Condensed Light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TW" altLang="zh-TW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Roboto Condensed Light"/>
                                        <a:cs typeface="Roboto Condensed Light"/>
                                        <a:sym typeface="Roboto Condensed Light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TW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Roboto Condensed Light"/>
                                        <a:cs typeface="Roboto Condensed Light"/>
                                        <a:sym typeface="Roboto Condensed Light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TW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Roboto Condensed Light"/>
                                    <a:cs typeface="Roboto Condensed Light"/>
                                    <a:sym typeface="Roboto Condensed Light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1−</m:t>
                    </m:r>
                    <m:sSup>
                      <m:sSupPr>
                        <m:ctrlP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</m:ctrlPr>
                      </m:sSupPr>
                      <m:e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𝑒</m:t>
                        </m:r>
                      </m:e>
                      <m:sup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−</m:t>
                        </m:r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Roboto Condensed Light"/>
                          </a:rPr>
                          <m:t>𝐴</m:t>
                        </m:r>
                      </m:sup>
                    </m:sSup>
                  </m:oMath>
                </a14:m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⇨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×</m:t>
                        </m:r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𝑙𝑜𝑔</m:t>
                        </m:r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(</m:t>
                        </m:r>
                        <m:f>
                          <m:fPr>
                            <m:ctrlPr>
                              <a:rPr lang="zh-TW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fPr>
                          <m:num>
                            <m:r>
                              <a:rPr lang="en-US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  <m:t>−</m:t>
                                </m:r>
                                <m:r>
                                  <a:rPr lang="en-US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  <m:t>𝐴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  <m:t>−</m:t>
                                </m:r>
                                <m:r>
                                  <a:rPr lang="en-US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Roboto Condensed Light"/>
                                  </a:rPr>
                                  <m:t>𝐴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zh-TW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2</m:t>
                            </m:r>
                            <m:r>
                              <a:rPr lang="en-US" altLang="zh-TW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altLang="zh-TW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)</m:t>
                        </m:r>
                        <m:r>
                          <a:rPr lang="en-US" altLang="zh-TW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 </m:t>
                        </m:r>
                      </m:e>
                    </m:rad>
                  </m:oMath>
                </a14:m>
                <a:endParaRPr lang="en-US" altLang="zh-TW" kern="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Roboto Condensed Light"/>
                  <a:cs typeface="Roboto Condensed Light"/>
                  <a:sym typeface="Roboto Condensed Light"/>
                </a:endParaRPr>
              </a:p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BG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脈衝雜訊裁剪臨界值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fPr>
                      <m:num>
                        <m:r>
                          <a:rPr lang="en-US" altLang="zh-TW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TW" b="0" i="0" kern="0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p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2</m:t>
                            </m:r>
                            <m:r>
                              <a:rPr lang="en-US" altLang="zh-TW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func>
                      <m:funcPr>
                        <m:ctrlPr>
                          <a:rPr lang="zh-TW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kern="0" cap="non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TW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dPr>
                          <m:e>
                            <m:r>
                              <a:rPr lang="en-US" altLang="zh-TW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TW" altLang="zh-TW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Roboto Condensed Light"/>
                                    <a:cs typeface="Roboto Condensed Light"/>
                                    <a:sym typeface="Roboto Condensed Light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TW" altLang="zh-TW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Roboto Condensed Light"/>
                                        <a:cs typeface="Roboto Condensed Light"/>
                                        <a:sym typeface="Roboto Condensed Light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TW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Roboto Condensed Light"/>
                                        <a:cs typeface="Roboto Condensed Light"/>
                                        <a:sym typeface="Roboto Condensed Light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TW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Roboto Condensed Light"/>
                                    <a:cs typeface="Roboto Condensed Light"/>
                                    <a:sym typeface="Roboto Condensed Light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0" cap="none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p</m:t>
                    </m:r>
                  </m:oMath>
                </a14:m>
                <a:endParaRPr lang="en-US" altLang="zh-TW" kern="0" dirty="0">
                  <a:solidFill>
                    <a:srgbClr val="000000"/>
                  </a:solidFill>
                  <a:latin typeface="微軟正黑體" panose="020B0604030504040204" pitchFamily="34" charset="-120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⇨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×</m:t>
                        </m:r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𝑙𝑜𝑔</m:t>
                        </m:r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(</m:t>
                        </m:r>
                        <m:f>
                          <m:fPr>
                            <m:ctrlPr>
                              <a:rPr lang="zh-TW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kern="0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p</m:t>
                            </m:r>
                          </m:num>
                          <m:den>
                            <m:r>
                              <a:rPr lang="en-US" altLang="zh-TW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altLang="zh-TW" kern="0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p</m:t>
                            </m:r>
                          </m:den>
                        </m:f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zh-TW" altLang="zh-TW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2</m:t>
                            </m:r>
                            <m:r>
                              <a:rPr lang="en-US" altLang="zh-TW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Roboto Condensed Light"/>
                                <a:cs typeface="Roboto Condensed Light"/>
                                <a:sym typeface="Roboto Condensed Light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altLang="zh-TW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Roboto Condensed Light"/>
                            <a:cs typeface="Roboto Condensed Light"/>
                            <a:sym typeface="Roboto Condensed Light"/>
                          </a:rPr>
                          <m:t>) </m:t>
                        </m:r>
                      </m:e>
                    </m:rad>
                  </m:oMath>
                </a14:m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ctr">
                  <a:buNone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ctr">
                  <a:buNone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506073"/>
                <a:ext cx="10363826" cy="4830181"/>
              </a:xfrm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0734" y="2659968"/>
            <a:ext cx="10364451" cy="1596177"/>
          </a:xfrm>
        </p:spPr>
        <p:txBody>
          <a:bodyPr>
            <a:normAutofit/>
          </a:bodyPr>
          <a:lstStyle/>
          <a:p>
            <a:pPr lvl="0"/>
            <a:r>
              <a:rPr lang="zh-TW" altLang="en-US" sz="3200" b="1" kern="0" cap="none" dirty="0"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模擬結果</a:t>
            </a:r>
            <a:r>
              <a:rPr lang="zh-TW" altLang="en-US" sz="32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32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7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zh-TW" altLang="en-US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sym typeface="Roboto Condensed"/>
              </a:rPr>
              <a:t>研究目的</a:t>
            </a:r>
            <a:r>
              <a:rPr lang="zh-TW" altLang="en-US" sz="2400" b="1" kern="0" cap="none" dirty="0">
                <a:sym typeface="Roboto Condensed"/>
              </a:rPr>
              <a:t/>
            </a:r>
            <a:br>
              <a:rPr lang="zh-TW" altLang="en-US" sz="2400" b="1" kern="0" cap="none" dirty="0">
                <a:sym typeface="Roboto Condensed"/>
              </a:rPr>
            </a:b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932972"/>
            <a:ext cx="10363826" cy="4514127"/>
          </a:xfrm>
        </p:spPr>
        <p:txBody>
          <a:bodyPr>
            <a:normAutofit/>
          </a:bodyPr>
          <a:lstStyle/>
          <a:p>
            <a:pPr lvl="0"/>
            <a:r>
              <a:rPr lang="zh-TW" altLang="en-US" dirty="0" smtClean="0"/>
              <a:t>應用兩種常見脈衝雜訊模型</a:t>
            </a:r>
            <a:r>
              <a:rPr lang="en-US" altLang="zh-TW" dirty="0" smtClean="0"/>
              <a:t>B</a:t>
            </a:r>
            <a:r>
              <a:rPr lang="en-US" altLang="zh-TW" cap="none" dirty="0" smtClean="0"/>
              <a:t>ernoulli-Gaussian</a:t>
            </a:r>
            <a:r>
              <a:rPr lang="zh-TW" altLang="zh-TW" dirty="0" smtClean="0"/>
              <a:t>和</a:t>
            </a:r>
            <a:r>
              <a:rPr lang="en-US" altLang="zh-TW" cap="none" dirty="0" smtClean="0"/>
              <a:t>Additive White Class A Noise</a:t>
            </a:r>
          </a:p>
          <a:p>
            <a:pPr lvl="0"/>
            <a:r>
              <a:rPr lang="zh-TW" altLang="en-US" cap="none" dirty="0" smtClean="0"/>
              <a:t>使用極化碼</a:t>
            </a:r>
            <a:endParaRPr lang="en-US" altLang="zh-TW" cap="none" dirty="0"/>
          </a:p>
          <a:p>
            <a:pPr lvl="0"/>
            <a:r>
              <a:rPr lang="zh-TW" altLang="en-US" cap="none" dirty="0" smtClean="0"/>
              <a:t>使用兩種解碼方式</a:t>
            </a:r>
            <a:r>
              <a:rPr lang="zh-TW" altLang="zh-TW" dirty="0" smtClean="0"/>
              <a:t>，</a:t>
            </a:r>
            <a:r>
              <a:rPr lang="zh-TW" altLang="en-US" dirty="0" smtClean="0"/>
              <a:t>模擬並互相做比較</a:t>
            </a:r>
            <a:endParaRPr lang="en-US" altLang="zh-TW" dirty="0" smtClean="0"/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極化通道可靠度選擇加入脈衝位置或統計特徵資訊</a:t>
            </a:r>
            <a:r>
              <a:rPr lang="zh-TW" altLang="zh-TW" dirty="0"/>
              <a:t>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不同的解碼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方式其效能變化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應用剪裁器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抵抗干擾並使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具有實用性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38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Non-Systematic BP Polar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Decoder VS Systematic 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BP Polar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Decoder</a:t>
            </a:r>
            <a: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40</a:t>
            </a:fld>
            <a:endParaRPr lang="zh-TW" altLang="en-US"/>
          </a:p>
        </p:txBody>
      </p:sp>
      <p:graphicFrame>
        <p:nvGraphicFramePr>
          <p:cNvPr id="6" name="內容版面配置區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25380058"/>
              </p:ext>
            </p:extLst>
          </p:nvPr>
        </p:nvGraphicFramePr>
        <p:xfrm>
          <a:off x="1779607" y="2214694"/>
          <a:ext cx="8209218" cy="31494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04609">
                  <a:extLst>
                    <a:ext uri="{9D8B030D-6E8A-4147-A177-3AD203B41FA5}">
                      <a16:colId xmlns:a16="http://schemas.microsoft.com/office/drawing/2014/main" val="2178612854"/>
                    </a:ext>
                  </a:extLst>
                </a:gridCol>
                <a:gridCol w="4104609">
                  <a:extLst>
                    <a:ext uri="{9D8B030D-6E8A-4147-A177-3AD203B41FA5}">
                      <a16:colId xmlns:a16="http://schemas.microsoft.com/office/drawing/2014/main" val="4235892250"/>
                    </a:ext>
                  </a:extLst>
                </a:gridCol>
              </a:tblGrid>
              <a:tr h="52490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40351"/>
                  </a:ext>
                </a:extLst>
              </a:tr>
              <a:tr h="524901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Iteration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dirty="0" smtClean="0"/>
                        <a:t>200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0742"/>
                  </a:ext>
                </a:extLst>
              </a:tr>
              <a:tr h="524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(N,K)</a:t>
                      </a:r>
                      <a:endParaRPr lang="zh-TW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(1024,512)</a:t>
                      </a:r>
                      <a:endParaRPr lang="zh-TW" altLang="en-US" sz="1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248032"/>
                  </a:ext>
                </a:extLst>
              </a:tr>
              <a:tr h="524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調變</a:t>
                      </a:r>
                      <a:endParaRPr lang="zh-TW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cap="none" dirty="0" smtClean="0">
                          <a:sym typeface="Arial"/>
                        </a:rPr>
                        <a:t>BPSK</a:t>
                      </a:r>
                      <a:endParaRPr lang="zh-TW" altLang="en-US" sz="1800" b="0" i="0" u="none" strike="noStrike" cap="none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96192"/>
                  </a:ext>
                </a:extLst>
              </a:tr>
              <a:tr h="524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</a:rPr>
                        <a:t>Noise</a:t>
                      </a:r>
                      <a:r>
                        <a:rPr lang="en-US" altLang="zh-TW" sz="1800" kern="100" baseline="0" dirty="0" smtClean="0">
                          <a:effectLst/>
                        </a:rPr>
                        <a:t> Channel</a:t>
                      </a:r>
                      <a:endParaRPr lang="zh-TW" altLang="zh-TW" sz="1800" kern="10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AWGN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47847"/>
                  </a:ext>
                </a:extLst>
              </a:tr>
              <a:tr h="524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估測方式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巴氏參數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5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2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BP_vs_SBP_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36" y="1589399"/>
            <a:ext cx="9329175" cy="465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70648"/>
            <a:ext cx="10364451" cy="1596177"/>
          </a:xfrm>
        </p:spPr>
        <p:txBody>
          <a:bodyPr/>
          <a:lstStyle/>
          <a:p>
            <a:pPr algn="l"/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Non-Systematic BP Polar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Decoder VS Systematic 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BP Polar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Decoder</a:t>
            </a:r>
            <a: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4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Systematic BP Polar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Decoder</a:t>
            </a:r>
            <a:r>
              <a:rPr lang="zh-TW" altLang="en-US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疊代次數比較</a:t>
            </a:r>
            <a: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42</a:t>
            </a:fld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52483047"/>
              </p:ext>
            </p:extLst>
          </p:nvPr>
        </p:nvGraphicFramePr>
        <p:xfrm>
          <a:off x="1550503" y="2214694"/>
          <a:ext cx="8236926" cy="31202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18463">
                  <a:extLst>
                    <a:ext uri="{9D8B030D-6E8A-4147-A177-3AD203B41FA5}">
                      <a16:colId xmlns:a16="http://schemas.microsoft.com/office/drawing/2014/main" val="2178612854"/>
                    </a:ext>
                  </a:extLst>
                </a:gridCol>
                <a:gridCol w="4118463">
                  <a:extLst>
                    <a:ext uri="{9D8B030D-6E8A-4147-A177-3AD203B41FA5}">
                      <a16:colId xmlns:a16="http://schemas.microsoft.com/office/drawing/2014/main" val="4235892250"/>
                    </a:ext>
                  </a:extLst>
                </a:gridCol>
              </a:tblGrid>
              <a:tr h="52003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40351"/>
                  </a:ext>
                </a:extLst>
              </a:tr>
              <a:tr h="520038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Iteration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dirty="0" smtClean="0"/>
                        <a:t>50/100/200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0742"/>
                  </a:ext>
                </a:extLst>
              </a:tr>
              <a:tr h="520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(N,K)</a:t>
                      </a:r>
                      <a:endParaRPr lang="zh-TW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(1024,512)</a:t>
                      </a:r>
                      <a:endParaRPr lang="zh-TW" altLang="en-US" sz="1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248032"/>
                  </a:ext>
                </a:extLst>
              </a:tr>
              <a:tr h="520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調變</a:t>
                      </a:r>
                      <a:endParaRPr lang="zh-TW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cap="none" dirty="0" smtClean="0">
                          <a:sym typeface="Arial"/>
                        </a:rPr>
                        <a:t>BPSK</a:t>
                      </a:r>
                      <a:endParaRPr lang="zh-TW" altLang="en-US" sz="1800" b="0" i="0" u="none" strike="noStrike" cap="none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96192"/>
                  </a:ext>
                </a:extLst>
              </a:tr>
              <a:tr h="520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</a:rPr>
                        <a:t>Noise</a:t>
                      </a:r>
                      <a:r>
                        <a:rPr lang="en-US" altLang="zh-TW" sz="1800" kern="100" baseline="0" dirty="0" smtClean="0">
                          <a:effectLst/>
                        </a:rPr>
                        <a:t> Channel</a:t>
                      </a:r>
                      <a:endParaRPr lang="zh-TW" altLang="zh-TW" sz="1800" kern="10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AWGN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47847"/>
                  </a:ext>
                </a:extLst>
              </a:tr>
              <a:tr h="5200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估測方式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巴氏參數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5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9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BP_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51" y="1573007"/>
            <a:ext cx="10139767" cy="506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188843"/>
            <a:ext cx="10364451" cy="1232453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Systematic BP Polar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Decoder</a:t>
            </a:r>
            <a:r>
              <a:rPr lang="zh-TW" altLang="en-US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疊代次數比較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05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310404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Systematic BP 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Polar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Decoder 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VS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 Systematic SC Polar Decoder</a:t>
            </a:r>
            <a: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44</a:t>
            </a:fld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78087450"/>
              </p:ext>
            </p:extLst>
          </p:nvPr>
        </p:nvGraphicFramePr>
        <p:xfrm>
          <a:off x="2048410" y="2091492"/>
          <a:ext cx="8095180" cy="37917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47590">
                  <a:extLst>
                    <a:ext uri="{9D8B030D-6E8A-4147-A177-3AD203B41FA5}">
                      <a16:colId xmlns:a16="http://schemas.microsoft.com/office/drawing/2014/main" val="2178612854"/>
                    </a:ext>
                  </a:extLst>
                </a:gridCol>
                <a:gridCol w="4047590">
                  <a:extLst>
                    <a:ext uri="{9D8B030D-6E8A-4147-A177-3AD203B41FA5}">
                      <a16:colId xmlns:a16="http://schemas.microsoft.com/office/drawing/2014/main" val="4235892250"/>
                    </a:ext>
                  </a:extLst>
                </a:gridCol>
              </a:tblGrid>
              <a:tr h="5929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40351"/>
                  </a:ext>
                </a:extLst>
              </a:tr>
              <a:tr h="592921">
                <a:tc>
                  <a:txBody>
                    <a:bodyPr/>
                    <a:lstStyle/>
                    <a:p>
                      <a:r>
                        <a:rPr lang="en-US" altLang="zh-TW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Iteration(BP)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dirty="0" smtClean="0"/>
                        <a:t>200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0742"/>
                  </a:ext>
                </a:extLst>
              </a:tr>
              <a:tr h="5929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(N,K)</a:t>
                      </a:r>
                      <a:endParaRPr lang="zh-TW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(1024,512)</a:t>
                      </a:r>
                      <a:endParaRPr lang="zh-TW" altLang="en-US" sz="1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248032"/>
                  </a:ext>
                </a:extLst>
              </a:tr>
              <a:tr h="5929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調變</a:t>
                      </a:r>
                      <a:endParaRPr lang="zh-TW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cap="none" dirty="0" smtClean="0">
                          <a:sym typeface="Arial"/>
                        </a:rPr>
                        <a:t>BPSK</a:t>
                      </a:r>
                      <a:endParaRPr lang="zh-TW" altLang="en-US" sz="1800" b="0" i="0" u="none" strike="noStrike" cap="none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96192"/>
                  </a:ext>
                </a:extLst>
              </a:tr>
              <a:tr h="8271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</a:rPr>
                        <a:t>Noise</a:t>
                      </a:r>
                      <a:r>
                        <a:rPr lang="en-US" altLang="zh-TW" sz="1800" kern="100" baseline="0" dirty="0" smtClean="0">
                          <a:effectLst/>
                        </a:rPr>
                        <a:t> Channel</a:t>
                      </a:r>
                      <a:endParaRPr lang="zh-TW" altLang="zh-TW" sz="1800" kern="10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AWGN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47847"/>
                  </a:ext>
                </a:extLst>
              </a:tr>
              <a:tr h="5929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估測方式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巴氏參數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5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7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C_VS_B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6" y="1769166"/>
            <a:ext cx="9496153" cy="474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11013"/>
            <a:ext cx="10364451" cy="1389188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Systematic BP 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Polar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Decoder 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VS </a:t>
            </a:r>
            <a:r>
              <a:rPr lang="en-US" altLang="zh-TW" sz="2400" b="1" kern="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 Systematic SC Polar Decoder</a:t>
            </a:r>
            <a: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400" kern="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4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6964" y="458215"/>
            <a:ext cx="10364451" cy="1026076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46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4" r:id="rId3" imgW="152268" imgH="164957" progId="Equation.DSMT4">
                  <p:embed/>
                </p:oleObj>
              </mc:Choice>
              <mc:Fallback>
                <p:oleObj r:id="rId3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58" name="Object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469850953"/>
                  </p:ext>
                </p:extLst>
              </p:nvPr>
            </p:nvGraphicFramePr>
            <p:xfrm>
              <a:off x="1228453" y="2141622"/>
              <a:ext cx="9703760" cy="2714837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4186201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517559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4864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4876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5527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i="1" kern="100" smtClean="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1879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端未知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已知統計特徵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469850953"/>
                  </p:ext>
                </p:extLst>
              </p:nvPr>
            </p:nvGraphicFramePr>
            <p:xfrm>
              <a:off x="1228453" y="2141622"/>
              <a:ext cx="9703760" cy="2714837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4186201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517559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4864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4876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55273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146" t="-176923" r="-132169" b="-216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1879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端未知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已知統計特徵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394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721" y="84728"/>
            <a:ext cx="10364451" cy="1026076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47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1" r:id="rId3" imgW="152268" imgH="164957" progId="Equation.DSMT4">
                  <p:embed/>
                </p:oleObj>
              </mc:Choice>
              <mc:Fallback>
                <p:oleObj r:id="rId3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58" name="Object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C_&amp;_SBPolar_1024_QPSK_BG_BA0d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3" y="935417"/>
            <a:ext cx="11369765" cy="567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27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360833"/>
            <a:ext cx="10364451" cy="869253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48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2" r:id="rId3" imgW="152268" imgH="164957" progId="Equation.DSMT4">
                  <p:embed/>
                </p:oleObj>
              </mc:Choice>
              <mc:Fallback>
                <p:oleObj r:id="rId3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8" name="Object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139510513"/>
                  </p:ext>
                </p:extLst>
              </p:nvPr>
            </p:nvGraphicFramePr>
            <p:xfrm>
              <a:off x="1419726" y="2472562"/>
              <a:ext cx="9094286" cy="2556801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50404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4388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5249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5249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3367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i="1" kern="100" smtClean="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0498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已知統計特徵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139510513"/>
                  </p:ext>
                </p:extLst>
              </p:nvPr>
            </p:nvGraphicFramePr>
            <p:xfrm>
              <a:off x="1419726" y="2472562"/>
              <a:ext cx="9094286" cy="2556801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50404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4388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5249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5249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154" t="-232000" r="-130354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0498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已知統計特徵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6224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360833"/>
            <a:ext cx="10364451" cy="869253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49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5" r:id="rId3" imgW="152268" imgH="164957" progId="Equation.DSMT4">
                  <p:embed/>
                </p:oleObj>
              </mc:Choice>
              <mc:Fallback>
                <p:oleObj r:id="rId3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8" name="Object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C_&amp;_SBPolar_1024_QPSK_BG_BABGdB_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5" y="1122364"/>
            <a:ext cx="11150098" cy="55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2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極化碼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kern="0" cap="none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Roboto Condensed Light"/>
              </a:rPr>
              <a:t>Arikan</a:t>
            </a:r>
            <a:r>
              <a:rPr lang="zh-TW" altLang="zh-TW" kern="0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教授在</a:t>
            </a:r>
            <a:r>
              <a:rPr lang="en-US" altLang="zh-TW" kern="0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2008</a:t>
            </a:r>
            <a:r>
              <a:rPr lang="zh-TW" altLang="zh-TW" kern="0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年國際資訊理論</a:t>
            </a:r>
            <a:r>
              <a:rPr lang="en-US" altLang="zh-TW" kern="0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ISIT</a:t>
            </a:r>
            <a:r>
              <a:rPr lang="zh-TW" altLang="zh-TW" kern="0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會議上，首次提出了通道極化的概念</a:t>
            </a:r>
            <a:endParaRPr lang="en-US" altLang="zh-TW" kern="0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Roboto Condensed Light"/>
            </a:endParaRPr>
          </a:p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極化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的核心概念為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通道極化</a:t>
            </a:r>
            <a:r>
              <a:rPr lang="zh-TW" altLang="zh-TW" kern="0" cap="none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，</a:t>
            </a:r>
            <a:r>
              <a:rPr lang="zh-TW" altLang="en-US" kern="0" cap="none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並用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來建構通道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81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180976"/>
            <a:ext cx="10364451" cy="983796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50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8" r:id="rId3" imgW="152268" imgH="164957" progId="Equation.DSMT4">
                  <p:embed/>
                </p:oleObj>
              </mc:Choice>
              <mc:Fallback>
                <p:oleObj r:id="rId3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0" name="Object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480392207"/>
                  </p:ext>
                </p:extLst>
              </p:nvPr>
            </p:nvGraphicFramePr>
            <p:xfrm>
              <a:off x="1600200" y="2159421"/>
              <a:ext cx="8913811" cy="290747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845410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068401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4799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310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40747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i="1" kern="100" smtClean="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2392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未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脈衝位置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已知脈衝位置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480392207"/>
                  </p:ext>
                </p:extLst>
              </p:nvPr>
            </p:nvGraphicFramePr>
            <p:xfrm>
              <a:off x="1600200" y="2159421"/>
              <a:ext cx="8913811" cy="290747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845410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068401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4799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310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158" t="-266667" r="-132171" b="-2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2392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未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脈衝位置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已知脈衝位置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225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180976"/>
            <a:ext cx="10364451" cy="983796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51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9" r:id="rId3" imgW="152268" imgH="164957" progId="Equation.DSMT4">
                  <p:embed/>
                </p:oleObj>
              </mc:Choice>
              <mc:Fallback>
                <p:oleObj r:id="rId3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0" name="Object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C_&amp;_SBPolar_1024_QPSK_BG_BA0dB_RxKnownPosi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2" y="912491"/>
            <a:ext cx="11461219" cy="572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84727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52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9" r:id="rId3" imgW="152268" imgH="164957" progId="Equation.DSMT4">
                  <p:embed/>
                </p:oleObj>
              </mc:Choice>
              <mc:Fallback>
                <p:oleObj r:id="rId3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6" name="Object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661368389"/>
                  </p:ext>
                </p:extLst>
              </p:nvPr>
            </p:nvGraphicFramePr>
            <p:xfrm>
              <a:off x="1371601" y="2213811"/>
              <a:ext cx="9052737" cy="2947737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05351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47386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5996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5996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5489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i="1" kern="100" smtClean="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1993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脈衝位置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已知脈衝位置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661368389"/>
                  </p:ext>
                </p:extLst>
              </p:nvPr>
            </p:nvGraphicFramePr>
            <p:xfrm>
              <a:off x="1371601" y="2213811"/>
              <a:ext cx="9052737" cy="2947737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05351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47386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5996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5996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54895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312" t="-220000" r="-132137" b="-22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1993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脈衝位置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已知脈衝位置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97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84727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53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3" r:id="rId3" imgW="152268" imgH="164957" progId="Equation.DSMT4">
                  <p:embed/>
                </p:oleObj>
              </mc:Choice>
              <mc:Fallback>
                <p:oleObj r:id="rId3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6" name="Object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0" y="1388000"/>
            <a:ext cx="9700591" cy="4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6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107896"/>
            <a:ext cx="10364451" cy="1133076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54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3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2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85729940"/>
                  </p:ext>
                </p:extLst>
              </p:nvPr>
            </p:nvGraphicFramePr>
            <p:xfrm>
              <a:off x="1659568" y="2057400"/>
              <a:ext cx="8872864" cy="3254798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827752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04511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6624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663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5613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TW" sz="2000" kern="100" dirty="0" smtClean="0">
                                    <a:effectLst/>
                                    <a:latin typeface="Times New Roman" panose="02020603050405020304" pitchFamily="18" charset="0"/>
                                    <a:ea typeface="標楷體" panose="03000509000000000000" pitchFamily="65" charset="-12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3678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未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已知統計特徵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85729940"/>
                  </p:ext>
                </p:extLst>
              </p:nvPr>
            </p:nvGraphicFramePr>
            <p:xfrm>
              <a:off x="1659568" y="2057400"/>
              <a:ext cx="8872864" cy="3254798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827752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04511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6624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6631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56131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59" t="-238043" r="-132166" b="-246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3678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未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已知統計特徵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195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107896"/>
            <a:ext cx="10364451" cy="1133076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55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6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2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C_&amp;_SB_Polar_1024_QPSK_AWAN_BA0d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9" y="1000443"/>
            <a:ext cx="11038896" cy="550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3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84727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023872733"/>
                  </p:ext>
                </p:extLst>
              </p:nvPr>
            </p:nvGraphicFramePr>
            <p:xfrm>
              <a:off x="1431758" y="2177716"/>
              <a:ext cx="8903368" cy="2971224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840911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062457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961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6982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7845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TW" sz="2000" kern="100" dirty="0" smtClean="0">
                                    <a:effectLst/>
                                    <a:latin typeface="Times New Roman" panose="02020603050405020304" pitchFamily="18" charset="0"/>
                                    <a:ea typeface="標楷體" panose="03000509000000000000" pitchFamily="65" charset="-12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6922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已知統計特徵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023872733"/>
                  </p:ext>
                </p:extLst>
              </p:nvPr>
            </p:nvGraphicFramePr>
            <p:xfrm>
              <a:off x="1431758" y="2177716"/>
              <a:ext cx="8903368" cy="2971224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840911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062457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961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6982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78454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58" t="-190698" r="-132013" b="-89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6922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已知統計特徵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7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4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0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C_&amp;_SBPolar_1024_QPSK_AWAN_BAAWANdB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19" y="1085399"/>
            <a:ext cx="10806162" cy="539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84727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57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0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4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14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1123" y="0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4222403194"/>
                  </p:ext>
                </p:extLst>
              </p:nvPr>
            </p:nvGraphicFramePr>
            <p:xfrm>
              <a:off x="1564106" y="2078969"/>
              <a:ext cx="8752934" cy="3021767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776015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4976919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4520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6930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3704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TW" sz="2000" kern="100" dirty="0" smtClean="0">
                                    <a:effectLst/>
                                    <a:latin typeface="Times New Roman" panose="02020603050405020304" pitchFamily="18" charset="0"/>
                                    <a:ea typeface="標楷體" panose="03000509000000000000" pitchFamily="65" charset="-12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4143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端未知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脈衝位置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已知脈衝位置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4222403194"/>
                  </p:ext>
                </p:extLst>
              </p:nvPr>
            </p:nvGraphicFramePr>
            <p:xfrm>
              <a:off x="1564106" y="2078969"/>
              <a:ext cx="8752934" cy="3021767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776015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4976919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6930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1" t="-254667" r="-132097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14143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端未知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脈衝位置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已知脈衝位置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3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6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C_&amp;_SBPolar_1024_QPSK_AWAN_BA0dB_RxKnownPos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38" y="1162378"/>
            <a:ext cx="10741788" cy="536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1123" y="0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59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4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6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36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96563"/>
            <a:ext cx="10364451" cy="1315416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通道極化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(channel polarization)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482811"/>
            <a:ext cx="10363826" cy="4308389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用通道極化兩階段：通道結合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cap="none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Channel </a:t>
            </a:r>
            <a:r>
              <a:rPr lang="en-US" altLang="zh-TW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altLang="zh-TW" cap="none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ombining</a:t>
            </a:r>
            <a:r>
              <a:rPr lang="en-US" altLang="zh-TW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與通道分裂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altLang="zh-TW" cap="none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hannel</a:t>
            </a:r>
            <a:r>
              <a:rPr lang="en-US" altLang="zh-TW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en-US" altLang="zh-TW" cap="none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plitting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，計算各個通道的可靠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度，使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可靠度高的子通道傳送訊息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可靠</a:t>
            </a:r>
            <a:r>
              <a:rPr lang="zh-TW" altLang="en-US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傳送凍結位元。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201731" y="2508423"/>
            <a:ext cx="6042783" cy="3952238"/>
            <a:chOff x="1786763" y="788276"/>
            <a:chExt cx="7648149" cy="5207876"/>
          </a:xfrm>
        </p:grpSpPr>
        <p:sp>
          <p:nvSpPr>
            <p:cNvPr id="7" name="矩形 6"/>
            <p:cNvSpPr/>
            <p:nvPr/>
          </p:nvSpPr>
          <p:spPr>
            <a:xfrm>
              <a:off x="1975945" y="1303283"/>
              <a:ext cx="1345324" cy="725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W</a:t>
              </a:r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975945" y="2496207"/>
              <a:ext cx="1345324" cy="725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W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975945" y="4356538"/>
              <a:ext cx="1345324" cy="725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W</a:t>
              </a:r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 rot="5400000">
              <a:off x="2342691" y="3645976"/>
              <a:ext cx="766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.   .   .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903077" y="2785244"/>
                  <a:ext cx="1345324" cy="72521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077" y="2785244"/>
                  <a:ext cx="1345324" cy="7252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單箭頭接點 11"/>
            <p:cNvCxnSpPr>
              <a:stCxn id="7" idx="3"/>
              <a:endCxn id="11" idx="1"/>
            </p:cNvCxnSpPr>
            <p:nvPr/>
          </p:nvCxnSpPr>
          <p:spPr>
            <a:xfrm>
              <a:off x="3321269" y="1665890"/>
              <a:ext cx="1581808" cy="1481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8" idx="3"/>
              <a:endCxn id="11" idx="1"/>
            </p:cNvCxnSpPr>
            <p:nvPr/>
          </p:nvCxnSpPr>
          <p:spPr>
            <a:xfrm>
              <a:off x="3321269" y="2858814"/>
              <a:ext cx="1581808" cy="289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9" idx="3"/>
              <a:endCxn id="11" idx="1"/>
            </p:cNvCxnSpPr>
            <p:nvPr/>
          </p:nvCxnSpPr>
          <p:spPr>
            <a:xfrm flipV="1">
              <a:off x="3321269" y="3147851"/>
              <a:ext cx="1581808" cy="1571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7782911" y="1303283"/>
                  <a:ext cx="1345324" cy="72521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2911" y="1303283"/>
                  <a:ext cx="1345324" cy="7252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7782911" y="4356538"/>
                  <a:ext cx="1345324" cy="72521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2911" y="4356538"/>
                  <a:ext cx="1345324" cy="7252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7782911" y="2496207"/>
                  <a:ext cx="1345324" cy="72521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2911" y="2496207"/>
                  <a:ext cx="1345324" cy="7252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17"/>
            <p:cNvCxnSpPr>
              <a:stCxn id="15" idx="1"/>
              <a:endCxn id="11" idx="3"/>
            </p:cNvCxnSpPr>
            <p:nvPr/>
          </p:nvCxnSpPr>
          <p:spPr>
            <a:xfrm flipH="1">
              <a:off x="6248401" y="1665890"/>
              <a:ext cx="1534510" cy="1481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17" idx="1"/>
              <a:endCxn id="11" idx="3"/>
            </p:cNvCxnSpPr>
            <p:nvPr/>
          </p:nvCxnSpPr>
          <p:spPr>
            <a:xfrm flipH="1">
              <a:off x="6248401" y="2858814"/>
              <a:ext cx="1534510" cy="289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16" idx="1"/>
              <a:endCxn id="11" idx="3"/>
            </p:cNvCxnSpPr>
            <p:nvPr/>
          </p:nvCxnSpPr>
          <p:spPr>
            <a:xfrm flipH="1" flipV="1">
              <a:off x="6248401" y="3147851"/>
              <a:ext cx="1534510" cy="1571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 rot="5400000">
              <a:off x="8139124" y="3598679"/>
              <a:ext cx="766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.   .   .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786763" y="788276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Original Channel</a:t>
              </a:r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581776" y="788276"/>
              <a:ext cx="1853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Polarized Channel</a:t>
              </a:r>
              <a:endParaRPr lang="zh-TW" altLang="en-US" dirty="0"/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1975945" y="5712372"/>
              <a:ext cx="3636579" cy="28378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向右箭號 24"/>
            <p:cNvSpPr/>
            <p:nvPr/>
          </p:nvSpPr>
          <p:spPr>
            <a:xfrm>
              <a:off x="5671521" y="5712372"/>
              <a:ext cx="3456714" cy="28378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932390" y="5381299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Channel Combine</a:t>
              </a:r>
              <a:endParaRPr lang="zh-TW" altLang="en-US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395539" y="5386556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Channel Split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92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9604" y="0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947477989"/>
                  </p:ext>
                </p:extLst>
              </p:nvPr>
            </p:nvGraphicFramePr>
            <p:xfrm>
              <a:off x="1430169" y="1971366"/>
              <a:ext cx="9083842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18769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65073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TW" sz="2000" kern="100" dirty="0" smtClean="0">
                                    <a:effectLst/>
                                    <a:latin typeface="Times New Roman" panose="02020603050405020304" pitchFamily="18" charset="0"/>
                                    <a:ea typeface="標楷體" panose="03000509000000000000" pitchFamily="65" charset="-12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脈衝位置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已知脈衝位置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947477989"/>
                  </p:ext>
                </p:extLst>
              </p:nvPr>
            </p:nvGraphicFramePr>
            <p:xfrm>
              <a:off x="1430169" y="1971366"/>
              <a:ext cx="9083842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18769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65073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r>
                            <a:rPr lang="zh-TW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、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0.3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56" t="-178261" r="-132193" b="-8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知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脈衝位置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已知脈衝位置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5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2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9604" y="0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通道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上的模擬結果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61</a:t>
            </a:fld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8" r:id="rId3" imgW="152268" imgH="164957" progId="Equation.DSMT4">
                  <p:embed/>
                </p:oleObj>
              </mc:Choice>
              <mc:Fallback>
                <p:oleObj r:id="rId3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2" name="Object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4" y="1232337"/>
            <a:ext cx="10008704" cy="501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7866" y="360832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脈衝雜訊通道下加入裁剪器之模擬比較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799955453"/>
                  </p:ext>
                </p:extLst>
              </p:nvPr>
            </p:nvGraphicFramePr>
            <p:xfrm>
              <a:off x="1548627" y="2072641"/>
              <a:ext cx="9094745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23473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7127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i="1" kern="100" smtClean="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做比較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799955453"/>
                  </p:ext>
                </p:extLst>
              </p:nvPr>
            </p:nvGraphicFramePr>
            <p:xfrm>
              <a:off x="1548627" y="2072641"/>
              <a:ext cx="9094745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23473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7127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11" t="-178261" r="-132143" b="-8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做比較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7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4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63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20482" name="Picture 2" descr="SBPolar_1024_QPSK_BGd01_compare(Tx_known_statistical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3" y="512763"/>
            <a:ext cx="11264621" cy="564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89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21506" name="Picture 2" descr="SBPolar_1024_QPSK_BGd05_compare(Tx_known_statistical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421322"/>
            <a:ext cx="11837967" cy="590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8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2459168"/>
            <a:ext cx="10363826" cy="3424107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22530" name="Picture 2" descr="SBPolar_1024_QPSK_BGd1_compare(Tx_known_statistical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3" y="618517"/>
            <a:ext cx="11430834" cy="570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9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3" y="360832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BG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脈衝雜訊通道下加入裁剪器之模擬比較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168402437"/>
                  </p:ext>
                </p:extLst>
              </p:nvPr>
            </p:nvGraphicFramePr>
            <p:xfrm>
              <a:off x="1548627" y="2072641"/>
              <a:ext cx="9094745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23473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7127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i="1" kern="100" smtClean="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傳送端脈衝位置未知，接收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做比較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168402437"/>
                  </p:ext>
                </p:extLst>
              </p:nvPr>
            </p:nvGraphicFramePr>
            <p:xfrm>
              <a:off x="1548627" y="2072641"/>
              <a:ext cx="9094745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23473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7127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BG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11" t="-178261" r="-132143" b="-8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</a:t>
                          </a: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00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傳送端脈衝位置未知，接收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做比較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9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0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23554" name="Picture 2" descr="SBPolar_1024_QPSK_BGd01_compare(Tx_unknown_position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4" y="618517"/>
            <a:ext cx="11614045" cy="579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3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24578" name="Picture 2" descr="SBPolar_1024_QPSK_BGd05_compare(Tx_unknown_position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9" y="618517"/>
            <a:ext cx="11552975" cy="576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1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5602" name="Picture 2" descr="SBPolar_1024_QPSK_BGd1_compare(Tx_unknown_position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3" y="502602"/>
            <a:ext cx="11839241" cy="590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1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zh-TW" altLang="en-US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通道</a:t>
            </a:r>
            <a:r>
              <a:rPr lang="zh-TW" alt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結合</a:t>
            </a:r>
            <a:r>
              <a:rPr lang="en-US" altLang="zh-TW" sz="2400" b="1" kern="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"/>
              </a:rPr>
              <a:t>(Cannel Combining)</a:t>
            </a:r>
            <a:r>
              <a:rPr lang="zh-TW" altLang="en-US" sz="2400" kern="0" cap="none" dirty="0"/>
              <a:t/>
            </a:r>
            <a:br>
              <a:rPr lang="zh-TW" altLang="en-US" sz="2400" kern="0" cap="none" dirty="0"/>
            </a:b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個互相獨立的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BI-DMC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通道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，透過遞迴的方式排在一起組成集合通道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TW" dirty="0" smtClean="0">
                  <a:latin typeface="微軟正黑體" panose="020B0604030504040204" pitchFamily="34" charset="-120"/>
                </a:endParaRPr>
              </a:p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的密次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=2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p>
                        </m:sSubSup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𝑊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𝑁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7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476464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雜訊通道下加入裁剪器之模擬比較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859015652"/>
                  </p:ext>
                </p:extLst>
              </p:nvPr>
            </p:nvGraphicFramePr>
            <p:xfrm>
              <a:off x="1548627" y="2072641"/>
              <a:ext cx="9094745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23473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7127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TW" sz="2000" kern="100" dirty="0" smtClean="0">
                                    <a:effectLst/>
                                    <a:latin typeface="Times New Roman" panose="02020603050405020304" pitchFamily="18" charset="0"/>
                                    <a:ea typeface="標楷體" panose="03000509000000000000" pitchFamily="65" charset="-12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做比較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859015652"/>
                  </p:ext>
                </p:extLst>
              </p:nvPr>
            </p:nvGraphicFramePr>
            <p:xfrm>
              <a:off x="1548627" y="2072641"/>
              <a:ext cx="9094745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23473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7127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11" t="-178261" r="-132143" b="-8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已知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脈衝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統計特徵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，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做比較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7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0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2459168"/>
            <a:ext cx="10363826" cy="3424107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26626" name="Picture 2" descr="SBPolar_1024_QPSK_AWANd01_compare_Tx_known_statist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89" y="360999"/>
            <a:ext cx="11547232" cy="57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9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27650" name="Picture 2" descr="SBPolar_1024_QPSK_AWANd05_compare_Tx_known_statist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3" y="512762"/>
            <a:ext cx="11329053" cy="5654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0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28674" name="Picture 2" descr="SBPolar_1024_QPSK_AWANd1_compare_Tx_known_statistical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68" y="522923"/>
            <a:ext cx="11426838" cy="572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5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3" y="476464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AWAN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脈衝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雜訊通道下加入裁剪器之模擬比較</a:t>
            </a:r>
            <a:endParaRPr lang="zh-TW" altLang="en-US" sz="24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524038561"/>
                  </p:ext>
                </p:extLst>
              </p:nvPr>
            </p:nvGraphicFramePr>
            <p:xfrm>
              <a:off x="1548627" y="2072641"/>
              <a:ext cx="9094745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23473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7127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TW" sz="2000" kern="100" dirty="0" smtClean="0">
                                    <a:effectLst/>
                                    <a:latin typeface="Times New Roman" panose="02020603050405020304" pitchFamily="18" charset="0"/>
                                    <a:ea typeface="標楷體" panose="03000509000000000000" pitchFamily="65" charset="-12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zh-TW" alt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傳送端脈衝位置未知，接收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做比較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8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524038561"/>
                  </p:ext>
                </p:extLst>
              </p:nvPr>
            </p:nvGraphicFramePr>
            <p:xfrm>
              <a:off x="1548627" y="2072641"/>
              <a:ext cx="9094745" cy="3065635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923473">
                      <a:extLst>
                        <a:ext uri="{9D8B030D-6E8A-4147-A177-3AD203B41FA5}">
                          <a16:colId xmlns:a16="http://schemas.microsoft.com/office/drawing/2014/main" val="3230428929"/>
                        </a:ext>
                      </a:extLst>
                    </a:gridCol>
                    <a:gridCol w="5171272">
                      <a:extLst>
                        <a:ext uri="{9D8B030D-6E8A-4147-A177-3AD203B41FA5}">
                          <a16:colId xmlns:a16="http://schemas.microsoft.com/office/drawing/2014/main" val="4229705745"/>
                        </a:ext>
                      </a:extLst>
                    </a:gridCol>
                  </a:tblGrid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Noise model</a:t>
                          </a:r>
                          <a:endParaRPr lang="zh-TW" sz="20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AWAN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813393"/>
                      </a:ext>
                    </a:extLst>
                  </a:tr>
                  <a:tr h="744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 smtClean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0.01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0.05</a:t>
                          </a: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、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</a:rPr>
                            <a:t>0.1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520882"/>
                      </a:ext>
                    </a:extLst>
                  </a:tr>
                  <a:tr h="8370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11" t="-178261" r="-132143" b="-8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0.01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441681"/>
                      </a:ext>
                    </a:extLst>
                  </a:tr>
                  <a:tr h="7386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比較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條件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傳送端脈衝位置未知，接收</a:t>
                          </a:r>
                          <a:r>
                            <a:rPr lang="zh-TW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端</a:t>
                          </a:r>
                          <a:r>
                            <a:rPr lang="zh-TW" altLang="en-US" sz="2000" kern="100" dirty="0" smtClean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做比較</a:t>
                          </a:r>
                          <a:endParaRPr lang="zh-TW" sz="20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298094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349383"/>
              </p:ext>
            </p:extLst>
          </p:nvPr>
        </p:nvGraphicFramePr>
        <p:xfrm>
          <a:off x="0" y="-191378"/>
          <a:ext cx="180975" cy="55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61" r:id="rId4" imgW="152268" imgH="164957" progId="Equation.DSMT4">
                  <p:embed/>
                </p:oleObj>
              </mc:Choice>
              <mc:Fallback>
                <p:oleObj r:id="rId4" imgW="152268" imgH="164957" progId="Equation.DSMT4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91378"/>
                        <a:ext cx="180975" cy="552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2" name="Object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9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5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29698" name="Picture 2" descr="SBPolar_1024_QPSK_AWANd01_compare(Tx_unknown_positions)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9" y="618517"/>
            <a:ext cx="11063116" cy="554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6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30722" name="Picture 2" descr="SBPolar_1024_QPSK_AWANd05_compare(Tx_unknown_position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" y="421322"/>
            <a:ext cx="12122959" cy="605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1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4400" y="2459168"/>
            <a:ext cx="10363826" cy="3424107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31746" name="Picture 2" descr="SBPolar_1024_QPSK_AWANd1_compare(Tx_unknown_position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543878"/>
            <a:ext cx="11673840" cy="582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6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TW" altLang="en-US" sz="2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解碼端利用通道的脈衝雜訊位置資訊做解碼比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解碼有更明顯的增益，推測出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解碼端可能需要明確的知道訊息資訊做解碼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而當傳送端已知道脈衝統計特徵資訊，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解碼比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解碼有更明顯的增益，推測出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編碼端通道選擇方式需要明確的知道統計特徵資訊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端和接收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端未知任何資訊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，接收端做裁剪，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解碼效能較佳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4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2164080"/>
            <a:ext cx="10363826" cy="362711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9600" dirty="0" smtClean="0"/>
              <a:t>T</a:t>
            </a:r>
            <a:r>
              <a:rPr lang="en-US" altLang="zh-TW" sz="9600" cap="none" dirty="0" smtClean="0"/>
              <a:t>hanks</a:t>
            </a:r>
            <a:r>
              <a:rPr lang="en-US" altLang="zh-TW" sz="9600" dirty="0" smtClean="0"/>
              <a:t>!</a:t>
            </a:r>
            <a:endParaRPr lang="en-US" altLang="zh-TW" sz="96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2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905488" y="826137"/>
                <a:ext cx="5347663" cy="2181025"/>
              </a:xfrm>
            </p:spPr>
            <p:txBody>
              <a:bodyPr/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遞迴次數</a:t>
                </a:r>
                <a:r>
                  <a:rPr lang="en-US" altLang="zh-TW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:n</a:t>
                </a:r>
                <a:r>
                  <a:rPr lang="en-US" altLang="zh-TW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=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1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zh-TW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                                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zh-TW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905488" y="826137"/>
                <a:ext cx="5347663" cy="2181025"/>
              </a:xfrm>
              <a:blipFill>
                <a:blip r:embed="rId3"/>
                <a:stretch>
                  <a:fillRect l="-1026" t="-2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7" y="577907"/>
            <a:ext cx="3742549" cy="2515317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52" y="3518556"/>
            <a:ext cx="3844601" cy="2941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905488" y="3829722"/>
                <a:ext cx="7164592" cy="23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遞迴次數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:n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  <a:sym typeface="Roboto Condensed Light"/>
                  </a:rPr>
                  <a:t>=2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TW" sz="2000" dirty="0"/>
              </a:p>
              <a:p>
                <a:endParaRPr lang="en-US" altLang="zh-TW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zh-TW" sz="200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TW" altLang="zh-TW" sz="200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 i="1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zh-TW" sz="200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zh-TW" sz="200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TW" altLang="zh-TW" sz="200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TW" sz="2000" i="1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TW" altLang="zh-TW" sz="200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TW" sz="2000" i="1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zh-TW" sz="200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TW" sz="2000" i="1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488" y="3829722"/>
                <a:ext cx="7164592" cy="2318905"/>
              </a:xfrm>
              <a:prstGeom prst="rect">
                <a:avLst/>
              </a:prstGeom>
              <a:blipFill>
                <a:blip r:embed="rId6"/>
                <a:stretch>
                  <a:fillRect l="-936" t="-1312" b="-32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35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2547" y="2487962"/>
                <a:ext cx="4215274" cy="376043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遞迴</a:t>
                </a:r>
                <a:r>
                  <a:rPr lang="en-US" altLang="zh-TW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cap="none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次</a:t>
                </a:r>
                <a:endParaRPr lang="en-US" altLang="zh-TW" cap="none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</a:rPr>
                  <a:t>兩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</a:rPr>
                  <a:t>個互相獨立的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W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N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 Condensed Light"/>
                  </a:rPr>
                  <a:t>合併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為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N</m:t>
                        </m:r>
                      </m:sub>
                    </m:sSub>
                  </m:oMath>
                </a14:m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</a:endParaRPr>
              </a:p>
              <a:p>
                <a:r>
                  <a:rPr lang="zh-TW" altLang="en-US" dirty="0"/>
                  <a:t>圖中的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為</m:t>
                    </m:r>
                  </m:oMath>
                </a14:m>
                <a:r>
                  <a:rPr lang="zh-TW" altLang="en-US" dirty="0"/>
                  <a:t>轉置操作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，將原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本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n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/>
                  <a:t>轉置</a:t>
                </a:r>
                <a:r>
                  <a:rPr lang="zh-TW" altLang="en-US" dirty="0" smtClean="0"/>
                  <a:t>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n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−1,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4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𝑁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,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Condensed Light"/>
                  <a:sym typeface="Roboto Condensed Light"/>
                </a:endParaRPr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2547" y="2487962"/>
                <a:ext cx="4215274" cy="3760438"/>
              </a:xfrm>
              <a:blipFill>
                <a:blip r:embed="rId3"/>
                <a:stretch>
                  <a:fillRect l="-1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2A124-CC88-44C7-8C52-3E0AF46FD942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2" y="472017"/>
            <a:ext cx="6695090" cy="59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3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80192</TotalTime>
  <Words>2537</Words>
  <Application>Microsoft Office PowerPoint</Application>
  <PresentationFormat>寬螢幕</PresentationFormat>
  <Paragraphs>608</Paragraphs>
  <Slides>79</Slides>
  <Notes>36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95" baseType="lpstr">
      <vt:lpstr>MS Gothic</vt:lpstr>
      <vt:lpstr>Roboto Condensed</vt:lpstr>
      <vt:lpstr>Roboto Condensed Light</vt:lpstr>
      <vt:lpstr>細明體-ExtB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小水滴</vt:lpstr>
      <vt:lpstr>Equation.DSMT4</vt:lpstr>
      <vt:lpstr>PowerPoint 簡報</vt:lpstr>
      <vt:lpstr>Outline</vt:lpstr>
      <vt:lpstr>研究目的</vt:lpstr>
      <vt:lpstr>研究目的 </vt:lpstr>
      <vt:lpstr>極化碼</vt:lpstr>
      <vt:lpstr>通道極化(channel polarization)</vt:lpstr>
      <vt:lpstr>通道結合(Cannel Combining) </vt:lpstr>
      <vt:lpstr>PowerPoint 簡報</vt:lpstr>
      <vt:lpstr>PowerPoint 簡報</vt:lpstr>
      <vt:lpstr>通道分裂(Channel Splitting)</vt:lpstr>
      <vt:lpstr>PowerPoint 簡報</vt:lpstr>
      <vt:lpstr>PowerPoint 簡報</vt:lpstr>
      <vt:lpstr>脈衝通道的模擬環境</vt:lpstr>
      <vt:lpstr>Bernoulli Gaussian (BG) 脈衝雜訊模型</vt:lpstr>
      <vt:lpstr>Additive White Class A Noise脈衝雜訊模型</vt:lpstr>
      <vt:lpstr>極化碼各種情境模擬假設條件 </vt:lpstr>
      <vt:lpstr>編(解)碼設計 </vt:lpstr>
      <vt:lpstr> 極化通道可靠性估測  </vt:lpstr>
      <vt:lpstr> 極化通道可靠性估測  </vt:lpstr>
      <vt:lpstr> BG脈衝通道可靠性估測模型  </vt:lpstr>
      <vt:lpstr>AWAN脈衝通道可靠性估測模型</vt:lpstr>
      <vt:lpstr>解碼器設計</vt:lpstr>
      <vt:lpstr>解碼器設計</vt:lpstr>
      <vt:lpstr>解碼器設計</vt:lpstr>
      <vt:lpstr>編碼 </vt:lpstr>
      <vt:lpstr>排序矩陣b_N</vt:lpstr>
      <vt:lpstr>克羅內克積(Kronecker power) </vt:lpstr>
      <vt:lpstr>轉置矩陣R_N</vt:lpstr>
      <vt:lpstr>系統編碼(systematic encoding) </vt:lpstr>
      <vt:lpstr>PowerPoint 簡報</vt:lpstr>
      <vt:lpstr>BP解碼 </vt:lpstr>
      <vt:lpstr>PowerPoint 簡報</vt:lpstr>
      <vt:lpstr>BP Polar Code解碼順序</vt:lpstr>
      <vt:lpstr>SC解碼 </vt:lpstr>
      <vt:lpstr>SC解碼 </vt:lpstr>
      <vt:lpstr>裁剪器設計 </vt:lpstr>
      <vt:lpstr>裁剪器設計</vt:lpstr>
      <vt:lpstr>裁剪器設計</vt:lpstr>
      <vt:lpstr>模擬結果 </vt:lpstr>
      <vt:lpstr>Non-Systematic BP Polar Decoder VS Systematic BP Polar Decoder </vt:lpstr>
      <vt:lpstr>Non-Systematic BP Polar Decoder VS Systematic BP Polar Decoder </vt:lpstr>
      <vt:lpstr>Systematic BP Polar Decoder疊代次數比較 </vt:lpstr>
      <vt:lpstr>Systematic BP Polar Decoder疊代次數比較</vt:lpstr>
      <vt:lpstr>Systematic BP Polar Decoder VS  Systematic SC Polar Decoder </vt:lpstr>
      <vt:lpstr>Systematic BP Polar Decoder VS  Systematic SC Polar Decoder </vt:lpstr>
      <vt:lpstr>在BG通道上的模擬結果</vt:lpstr>
      <vt:lpstr>在BG通道上的模擬結果</vt:lpstr>
      <vt:lpstr>在BG通道上的模擬結果</vt:lpstr>
      <vt:lpstr>在BG通道上的模擬結果</vt:lpstr>
      <vt:lpstr>在BG通道上的模擬結果</vt:lpstr>
      <vt:lpstr>在BG通道上的模擬結果</vt:lpstr>
      <vt:lpstr>在BG通道上的模擬結果</vt:lpstr>
      <vt:lpstr>在BG通道上的模擬結果</vt:lpstr>
      <vt:lpstr>在AWAN通道上的模擬結果</vt:lpstr>
      <vt:lpstr>在AWAN通道上的模擬結果</vt:lpstr>
      <vt:lpstr>在AWAN通道上的模擬結果</vt:lpstr>
      <vt:lpstr>在AWAN通道上的模擬結果</vt:lpstr>
      <vt:lpstr>在AWAN通道上的模擬結果</vt:lpstr>
      <vt:lpstr>在AWAN通道上的模擬結果</vt:lpstr>
      <vt:lpstr>在AWAN通道上的模擬結果</vt:lpstr>
      <vt:lpstr>在AWAN通道上的模擬結果</vt:lpstr>
      <vt:lpstr>BG脈衝雜訊通道下加入裁剪器之模擬比較</vt:lpstr>
      <vt:lpstr>PowerPoint 簡報</vt:lpstr>
      <vt:lpstr>PowerPoint 簡報</vt:lpstr>
      <vt:lpstr>PowerPoint 簡報</vt:lpstr>
      <vt:lpstr>BG脈衝雜訊通道下加入裁剪器之模擬比較</vt:lpstr>
      <vt:lpstr>PowerPoint 簡報</vt:lpstr>
      <vt:lpstr>PowerPoint 簡報</vt:lpstr>
      <vt:lpstr>PowerPoint 簡報</vt:lpstr>
      <vt:lpstr>AWAN脈衝雜訊通道下加入裁剪器之模擬比較</vt:lpstr>
      <vt:lpstr>PowerPoint 簡報</vt:lpstr>
      <vt:lpstr>PowerPoint 簡報</vt:lpstr>
      <vt:lpstr>PowerPoint 簡報</vt:lpstr>
      <vt:lpstr>AWAN脈衝雜訊通道下加入裁剪器之模擬比較</vt:lpstr>
      <vt:lpstr>PowerPoint 簡報</vt:lpstr>
      <vt:lpstr>PowerPoint 簡報</vt:lpstr>
      <vt:lpstr>PowerPoint 簡報</vt:lpstr>
      <vt:lpstr>結論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 Polar Code</dc:title>
  <dc:creator>Mentholatum</dc:creator>
  <cp:lastModifiedBy>Yin Tai Lin</cp:lastModifiedBy>
  <cp:revision>1309</cp:revision>
  <dcterms:created xsi:type="dcterms:W3CDTF">2018-09-22T12:45:58Z</dcterms:created>
  <dcterms:modified xsi:type="dcterms:W3CDTF">2019-08-21T19:17:19Z</dcterms:modified>
</cp:coreProperties>
</file>